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wdp" ContentType="image/vnd.ms-photo"/>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34" r:id="rId2"/>
    <p:sldMasterId id="2147483773" r:id="rId3"/>
  </p:sldMasterIdLst>
  <p:notesMasterIdLst>
    <p:notesMasterId r:id="rId35"/>
  </p:notesMasterIdLst>
  <p:handoutMasterIdLst>
    <p:handoutMasterId r:id="rId36"/>
  </p:handoutMasterIdLst>
  <p:sldIdLst>
    <p:sldId id="286" r:id="rId4"/>
    <p:sldId id="438" r:id="rId5"/>
    <p:sldId id="439" r:id="rId6"/>
    <p:sldId id="441" r:id="rId7"/>
    <p:sldId id="442" r:id="rId8"/>
    <p:sldId id="445" r:id="rId9"/>
    <p:sldId id="446" r:id="rId10"/>
    <p:sldId id="444" r:id="rId11"/>
    <p:sldId id="443" r:id="rId12"/>
    <p:sldId id="447" r:id="rId13"/>
    <p:sldId id="448" r:id="rId14"/>
    <p:sldId id="451" r:id="rId15"/>
    <p:sldId id="449" r:id="rId16"/>
    <p:sldId id="417" r:id="rId17"/>
    <p:sldId id="452" r:id="rId18"/>
    <p:sldId id="454" r:id="rId19"/>
    <p:sldId id="455" r:id="rId20"/>
    <p:sldId id="456" r:id="rId21"/>
    <p:sldId id="457" r:id="rId22"/>
    <p:sldId id="458" r:id="rId23"/>
    <p:sldId id="459" r:id="rId24"/>
    <p:sldId id="460" r:id="rId25"/>
    <p:sldId id="461" r:id="rId26"/>
    <p:sldId id="462" r:id="rId27"/>
    <p:sldId id="463" r:id="rId28"/>
    <p:sldId id="464" r:id="rId29"/>
    <p:sldId id="465" r:id="rId30"/>
    <p:sldId id="466" r:id="rId31"/>
    <p:sldId id="467" r:id="rId32"/>
    <p:sldId id="468" r:id="rId33"/>
    <p:sldId id="453"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E141C"/>
    <a:srgbClr val="080A12"/>
    <a:srgbClr val="101318"/>
    <a:srgbClr val="0D0A10"/>
    <a:srgbClr val="0D0B10"/>
    <a:srgbClr val="29665D"/>
    <a:srgbClr val="F2B734"/>
    <a:srgbClr val="FACB33"/>
    <a:srgbClr val="064586"/>
    <a:srgbClr val="AFF7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33" autoAdjust="0"/>
    <p:restoredTop sz="94613" autoAdjust="0"/>
  </p:normalViewPr>
  <p:slideViewPr>
    <p:cSldViewPr snapToGrid="0" snapToObjects="1">
      <p:cViewPr>
        <p:scale>
          <a:sx n="110" d="100"/>
          <a:sy n="110" d="100"/>
        </p:scale>
        <p:origin x="208" y="272"/>
      </p:cViewPr>
      <p:guideLst>
        <p:guide orient="horz" pos="2160"/>
        <p:guide pos="2880"/>
      </p:guideLst>
    </p:cSldViewPr>
  </p:slideViewPr>
  <p:outlineViewPr>
    <p:cViewPr>
      <p:scale>
        <a:sx n="33" d="100"/>
        <a:sy n="33" d="100"/>
      </p:scale>
      <p:origin x="0" y="1219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27B2E-52B7-CC4C-BAE8-44532B1B40C6}" type="datetimeFigureOut">
              <a:rPr lang="en-US" smtClean="0"/>
              <a:t>4/17/17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8FB604-B77C-3D49-9080-275AEBE9D4AC}" type="slidenum">
              <a:rPr lang="en-US" smtClean="0"/>
              <a:t>‹#›</a:t>
            </a:fld>
            <a:endParaRPr lang="en-US"/>
          </a:p>
        </p:txBody>
      </p:sp>
    </p:spTree>
    <p:extLst>
      <p:ext uri="{BB962C8B-B14F-4D97-AF65-F5344CB8AC3E}">
        <p14:creationId xmlns:p14="http://schemas.microsoft.com/office/powerpoint/2010/main" val="2087201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19FAA5-FE31-4446-93D9-5B19E566781E}" type="datetimeFigureOut">
              <a:rPr lang="en-US" smtClean="0"/>
              <a:t>4/17/17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09DCBD-F911-2049-8748-39BBBC314C73}" type="slidenum">
              <a:rPr lang="en-US" smtClean="0"/>
              <a:t>‹#›</a:t>
            </a:fld>
            <a:endParaRPr lang="en-US" dirty="0"/>
          </a:p>
        </p:txBody>
      </p:sp>
    </p:spTree>
    <p:extLst>
      <p:ext uri="{BB962C8B-B14F-4D97-AF65-F5344CB8AC3E}">
        <p14:creationId xmlns:p14="http://schemas.microsoft.com/office/powerpoint/2010/main" val="18073625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B2B5A4-6648-441F-856A-BA6582CFC3AD}" type="slidenum">
              <a:rPr lang="es-ES" smtClean="0">
                <a:solidFill>
                  <a:prstClr val="black"/>
                </a:solidFill>
              </a:rPr>
              <a:pPr>
                <a:defRPr/>
              </a:pPr>
              <a:t>13</a:t>
            </a:fld>
            <a:endParaRPr lang="es-ES" dirty="0">
              <a:solidFill>
                <a:prstClr val="black"/>
              </a:solidFill>
            </a:endParaRPr>
          </a:p>
        </p:txBody>
      </p:sp>
    </p:spTree>
    <p:extLst>
      <p:ext uri="{BB962C8B-B14F-4D97-AF65-F5344CB8AC3E}">
        <p14:creationId xmlns:p14="http://schemas.microsoft.com/office/powerpoint/2010/main" val="615100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69110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10721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244765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044466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029551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06329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297756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557038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emf"/><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emf"/><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15" name="Freeform 41"/>
          <p:cNvSpPr>
            <a:spLocks noChangeAspect="1"/>
          </p:cNvSpPr>
          <p:nvPr userDrawn="1"/>
        </p:nvSpPr>
        <p:spPr bwMode="gray">
          <a:xfrm>
            <a:off x="1" y="1"/>
            <a:ext cx="4822581" cy="5591175"/>
          </a:xfrm>
          <a:custGeom>
            <a:avLst/>
            <a:gdLst/>
            <a:ahLst/>
            <a:cxnLst>
              <a:cxn ang="0">
                <a:pos x="0" y="0"/>
              </a:cxn>
              <a:cxn ang="0">
                <a:pos x="0" y="3522"/>
              </a:cxn>
              <a:cxn ang="0">
                <a:pos x="2247" y="3522"/>
              </a:cxn>
              <a:cxn ang="0">
                <a:pos x="3291" y="0"/>
              </a:cxn>
              <a:cxn ang="0">
                <a:pos x="0" y="0"/>
              </a:cxn>
            </a:cxnLst>
            <a:rect l="0" t="0" r="r" b="b"/>
            <a:pathLst>
              <a:path w="3291" h="3522">
                <a:moveTo>
                  <a:pt x="0" y="0"/>
                </a:moveTo>
                <a:lnTo>
                  <a:pt x="0" y="3522"/>
                </a:lnTo>
                <a:lnTo>
                  <a:pt x="2247" y="3522"/>
                </a:lnTo>
                <a:lnTo>
                  <a:pt x="3291"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0" name="Title 9"/>
          <p:cNvSpPr>
            <a:spLocks noGrp="1"/>
          </p:cNvSpPr>
          <p:nvPr>
            <p:ph type="title"/>
          </p:nvPr>
        </p:nvSpPr>
        <p:spPr bwMode="gray">
          <a:xfrm>
            <a:off x="317989" y="1556792"/>
            <a:ext cx="3522853" cy="2016224"/>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7" name="Text Placeholder 16"/>
          <p:cNvSpPr>
            <a:spLocks noGrp="1"/>
          </p:cNvSpPr>
          <p:nvPr>
            <p:ph type="body" sz="quarter" idx="10"/>
          </p:nvPr>
        </p:nvSpPr>
        <p:spPr bwMode="gray">
          <a:xfrm>
            <a:off x="317989" y="3789363"/>
            <a:ext cx="3124200" cy="1079500"/>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grpSp>
        <p:nvGrpSpPr>
          <p:cNvPr id="9" name="Group 8"/>
          <p:cNvGrpSpPr>
            <a:grpSpLocks noChangeAspect="1"/>
          </p:cNvGrpSpPr>
          <p:nvPr userDrawn="1"/>
        </p:nvGrpSpPr>
        <p:grpSpPr>
          <a:xfrm>
            <a:off x="118582" y="0"/>
            <a:ext cx="2392974" cy="1530350"/>
            <a:chOff x="-2592388" y="0"/>
            <a:chExt cx="2592388" cy="1530350"/>
          </a:xfrm>
          <a:solidFill>
            <a:schemeClr val="bg1"/>
          </a:solidFill>
        </p:grpSpPr>
        <p:sp>
          <p:nvSpPr>
            <p:cNvPr id="11"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2"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400827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4" name="Text Placeholder 13"/>
          <p:cNvSpPr>
            <a:spLocks noGrp="1"/>
          </p:cNvSpPr>
          <p:nvPr>
            <p:ph type="body" sz="quarter" idx="13"/>
          </p:nvPr>
        </p:nvSpPr>
        <p:spPr bwMode="gray">
          <a:xfrm>
            <a:off x="2113085" y="1196975"/>
            <a:ext cx="3323492" cy="2376488"/>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ext Placeholder 15"/>
          <p:cNvSpPr>
            <a:spLocks noGrp="1"/>
          </p:cNvSpPr>
          <p:nvPr>
            <p:ph type="body" sz="quarter" idx="14"/>
          </p:nvPr>
        </p:nvSpPr>
        <p:spPr bwMode="gray">
          <a:xfrm>
            <a:off x="5568462" y="1196975"/>
            <a:ext cx="3323492" cy="2376488"/>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8" name="Text Placeholder 17"/>
          <p:cNvSpPr>
            <a:spLocks noGrp="1"/>
          </p:cNvSpPr>
          <p:nvPr>
            <p:ph type="body" sz="quarter" idx="15"/>
          </p:nvPr>
        </p:nvSpPr>
        <p:spPr bwMode="gray">
          <a:xfrm>
            <a:off x="2113085" y="3716339"/>
            <a:ext cx="3323492"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0" name="Text Placeholder 19"/>
          <p:cNvSpPr>
            <a:spLocks noGrp="1"/>
          </p:cNvSpPr>
          <p:nvPr>
            <p:ph type="body" sz="quarter" idx="16"/>
          </p:nvPr>
        </p:nvSpPr>
        <p:spPr bwMode="gray">
          <a:xfrm>
            <a:off x="5568462" y="3716339"/>
            <a:ext cx="3323492"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2"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493728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wo Charts One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4" name="Chart Placeholder 13"/>
          <p:cNvSpPr>
            <a:spLocks noGrp="1"/>
          </p:cNvSpPr>
          <p:nvPr>
            <p:ph type="chart" sz="quarter" idx="15"/>
          </p:nvPr>
        </p:nvSpPr>
        <p:spPr bwMode="gray">
          <a:xfrm>
            <a:off x="2113085" y="1196975"/>
            <a:ext cx="3323492" cy="2376488"/>
          </a:xfrm>
        </p:spPr>
        <p:txBody>
          <a:bodyPr anchor="ctr">
            <a:noAutofit/>
          </a:bodyPr>
          <a:lstStyle>
            <a:lvl1pPr algn="ctr">
              <a:defRPr/>
            </a:lvl1pPr>
          </a:lstStyle>
          <a:p>
            <a:r>
              <a:rPr lang="en-US" dirty="0" smtClean="0"/>
              <a:t>Click icon to add chart</a:t>
            </a:r>
            <a:endParaRPr lang="en-GB" dirty="0"/>
          </a:p>
        </p:txBody>
      </p:sp>
      <p:sp>
        <p:nvSpPr>
          <p:cNvPr id="16" name="Chart Placeholder 15"/>
          <p:cNvSpPr>
            <a:spLocks noGrp="1"/>
          </p:cNvSpPr>
          <p:nvPr>
            <p:ph type="chart" sz="quarter" idx="16"/>
          </p:nvPr>
        </p:nvSpPr>
        <p:spPr bwMode="gray">
          <a:xfrm>
            <a:off x="2113085" y="3716339"/>
            <a:ext cx="3323492" cy="2376487"/>
          </a:xfrm>
        </p:spPr>
        <p:txBody>
          <a:bodyPr anchor="ctr">
            <a:noAutofit/>
          </a:bodyPr>
          <a:lstStyle>
            <a:lvl1pPr algn="ctr">
              <a:defRPr/>
            </a:lvl1pPr>
          </a:lstStyle>
          <a:p>
            <a:r>
              <a:rPr lang="en-US" dirty="0" smtClean="0"/>
              <a:t>Click icon to add chart</a:t>
            </a:r>
            <a:endParaRPr lang="en-GB" dirty="0"/>
          </a:p>
        </p:txBody>
      </p:sp>
      <p:sp>
        <p:nvSpPr>
          <p:cNvPr id="18" name="Text Placeholder 17"/>
          <p:cNvSpPr>
            <a:spLocks noGrp="1"/>
          </p:cNvSpPr>
          <p:nvPr>
            <p:ph type="body" sz="quarter" idx="17"/>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1"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915600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wo Tables One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3" name="Table Placeholder 12"/>
          <p:cNvSpPr>
            <a:spLocks noGrp="1"/>
          </p:cNvSpPr>
          <p:nvPr>
            <p:ph type="tbl" sz="quarter" idx="14"/>
          </p:nvPr>
        </p:nvSpPr>
        <p:spPr bwMode="gray">
          <a:xfrm>
            <a:off x="2113085" y="1196975"/>
            <a:ext cx="3323492" cy="2376488"/>
          </a:xfrm>
        </p:spPr>
        <p:txBody>
          <a:bodyPr anchor="ctr">
            <a:noAutofit/>
          </a:bodyPr>
          <a:lstStyle>
            <a:lvl1pPr algn="ctr">
              <a:defRPr/>
            </a:lvl1pPr>
          </a:lstStyle>
          <a:p>
            <a:r>
              <a:rPr lang="en-US" dirty="0" smtClean="0"/>
              <a:t>Click icon to add table</a:t>
            </a:r>
            <a:endParaRPr lang="en-GB" dirty="0"/>
          </a:p>
        </p:txBody>
      </p:sp>
      <p:sp>
        <p:nvSpPr>
          <p:cNvPr id="15" name="Table Placeholder 12"/>
          <p:cNvSpPr>
            <a:spLocks noGrp="1"/>
          </p:cNvSpPr>
          <p:nvPr>
            <p:ph type="tbl" sz="quarter" idx="15"/>
          </p:nvPr>
        </p:nvSpPr>
        <p:spPr bwMode="gray">
          <a:xfrm>
            <a:off x="2113085" y="3716338"/>
            <a:ext cx="3323492" cy="2376488"/>
          </a:xfrm>
        </p:spPr>
        <p:txBody>
          <a:bodyPr anchor="ctr">
            <a:noAutofit/>
          </a:bodyPr>
          <a:lstStyle>
            <a:lvl1pPr algn="ctr">
              <a:defRPr/>
            </a:lvl1pPr>
          </a:lstStyle>
          <a:p>
            <a:r>
              <a:rPr lang="en-US" dirty="0" smtClean="0"/>
              <a:t>Click icon to add table</a:t>
            </a:r>
            <a:endParaRPr lang="en-GB" dirty="0"/>
          </a:p>
        </p:txBody>
      </p:sp>
      <p:sp>
        <p:nvSpPr>
          <p:cNvPr id="18" name="Text Placeholder 17"/>
          <p:cNvSpPr>
            <a:spLocks noGrp="1"/>
          </p:cNvSpPr>
          <p:nvPr>
            <p:ph type="body" sz="quarter" idx="16"/>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1"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62277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wo Rows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3"/>
          </p:nvPr>
        </p:nvSpPr>
        <p:spPr bwMode="gray">
          <a:xfrm>
            <a:off x="2113085" y="1196975"/>
            <a:ext cx="6778869" cy="2376488"/>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8" name="Text Placeholder 27"/>
          <p:cNvSpPr>
            <a:spLocks noGrp="1"/>
          </p:cNvSpPr>
          <p:nvPr>
            <p:ph type="body" sz="quarter" idx="14"/>
          </p:nvPr>
        </p:nvSpPr>
        <p:spPr bwMode="gray">
          <a:xfrm>
            <a:off x="2113085" y="3716339"/>
            <a:ext cx="6778869"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077603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One Chart One Row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8" name="Text Placeholder 27"/>
          <p:cNvSpPr>
            <a:spLocks noGrp="1"/>
          </p:cNvSpPr>
          <p:nvPr>
            <p:ph type="body" sz="quarter" idx="14"/>
          </p:nvPr>
        </p:nvSpPr>
        <p:spPr bwMode="gray">
          <a:xfrm>
            <a:off x="2113085" y="3716339"/>
            <a:ext cx="6778869"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hart Placeholder 10"/>
          <p:cNvSpPr>
            <a:spLocks noGrp="1"/>
          </p:cNvSpPr>
          <p:nvPr>
            <p:ph type="chart" sz="quarter" idx="15"/>
          </p:nvPr>
        </p:nvSpPr>
        <p:spPr bwMode="gray">
          <a:xfrm>
            <a:off x="2113085" y="1196975"/>
            <a:ext cx="6778869" cy="2376488"/>
          </a:xfrm>
        </p:spPr>
        <p:txBody>
          <a:bodyPr anchor="ctr">
            <a:noAutofit/>
          </a:bodyPr>
          <a:lstStyle>
            <a:lvl1pPr algn="ctr">
              <a:defRPr/>
            </a:lvl1pPr>
          </a:lstStyle>
          <a:p>
            <a:r>
              <a:rPr lang="en-US" dirty="0" smtClean="0"/>
              <a:t>Click icon to add chart</a:t>
            </a:r>
            <a:endParaRPr lang="en-GB" dirty="0"/>
          </a:p>
        </p:txBody>
      </p:sp>
      <p:sp>
        <p:nvSpPr>
          <p:cNvPr id="8"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79135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6"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5"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6"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422291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Four Chevrons">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30" name="Text Placeholder 29"/>
          <p:cNvSpPr>
            <a:spLocks noGrp="1"/>
          </p:cNvSpPr>
          <p:nvPr>
            <p:ph type="body" sz="quarter" idx="13"/>
          </p:nvPr>
        </p:nvSpPr>
        <p:spPr bwMode="gray">
          <a:xfrm>
            <a:off x="2113085"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1" name="Text Placeholder 29"/>
          <p:cNvSpPr>
            <a:spLocks noGrp="1"/>
          </p:cNvSpPr>
          <p:nvPr>
            <p:ph type="body" sz="quarter" idx="14"/>
          </p:nvPr>
        </p:nvSpPr>
        <p:spPr bwMode="gray">
          <a:xfrm>
            <a:off x="3840774"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Text Placeholder 29"/>
          <p:cNvSpPr>
            <a:spLocks noGrp="1"/>
          </p:cNvSpPr>
          <p:nvPr>
            <p:ph type="body" sz="quarter" idx="15"/>
          </p:nvPr>
        </p:nvSpPr>
        <p:spPr bwMode="gray">
          <a:xfrm>
            <a:off x="5569928"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3" name="Text Placeholder 29"/>
          <p:cNvSpPr>
            <a:spLocks noGrp="1"/>
          </p:cNvSpPr>
          <p:nvPr>
            <p:ph type="body" sz="quarter" idx="16"/>
          </p:nvPr>
        </p:nvSpPr>
        <p:spPr bwMode="gray">
          <a:xfrm>
            <a:off x="7297616"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5"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7" name="Text Placeholder 20"/>
          <p:cNvSpPr>
            <a:spLocks noGrp="1"/>
          </p:cNvSpPr>
          <p:nvPr>
            <p:ph type="body" sz="quarter" idx="27"/>
          </p:nvPr>
        </p:nvSpPr>
        <p:spPr bwMode="gray">
          <a:xfrm>
            <a:off x="3840774" y="1196976"/>
            <a:ext cx="15943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8" name="Text Placeholder 20"/>
          <p:cNvSpPr>
            <a:spLocks noGrp="1"/>
          </p:cNvSpPr>
          <p:nvPr>
            <p:ph type="body" sz="quarter" idx="26"/>
          </p:nvPr>
        </p:nvSpPr>
        <p:spPr bwMode="gray">
          <a:xfrm>
            <a:off x="2113086" y="1196976"/>
            <a:ext cx="1594338" cy="576411"/>
          </a:xfrm>
          <a:prstGeom prst="homePlate">
            <a:avLst>
              <a:gd name="adj" fmla="val 34577"/>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0" name="Text Placeholder 20"/>
          <p:cNvSpPr>
            <a:spLocks noGrp="1"/>
          </p:cNvSpPr>
          <p:nvPr>
            <p:ph type="body" sz="quarter" idx="28"/>
          </p:nvPr>
        </p:nvSpPr>
        <p:spPr bwMode="gray">
          <a:xfrm>
            <a:off x="5568462" y="1196976"/>
            <a:ext cx="15943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1" name="Text Placeholder 20"/>
          <p:cNvSpPr>
            <a:spLocks noGrp="1"/>
          </p:cNvSpPr>
          <p:nvPr>
            <p:ph type="body" sz="quarter" idx="29"/>
          </p:nvPr>
        </p:nvSpPr>
        <p:spPr bwMode="gray">
          <a:xfrm>
            <a:off x="7297616" y="1196976"/>
            <a:ext cx="15943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2049031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ive Chevrons">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p:txBody>
          <a:bodyPr>
            <a:noAutofit/>
          </a:bodyPr>
          <a:lstStyle/>
          <a:p>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31" name="Text Placeholder 30"/>
          <p:cNvSpPr>
            <a:spLocks noGrp="1"/>
          </p:cNvSpPr>
          <p:nvPr>
            <p:ph type="body" sz="quarter" idx="17"/>
          </p:nvPr>
        </p:nvSpPr>
        <p:spPr bwMode="gray">
          <a:xfrm>
            <a:off x="2113085"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Text Placeholder 30"/>
          <p:cNvSpPr>
            <a:spLocks noGrp="1"/>
          </p:cNvSpPr>
          <p:nvPr>
            <p:ph type="body" sz="quarter" idx="18"/>
          </p:nvPr>
        </p:nvSpPr>
        <p:spPr bwMode="gray">
          <a:xfrm>
            <a:off x="3492012"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3" name="Text Placeholder 30"/>
          <p:cNvSpPr>
            <a:spLocks noGrp="1"/>
          </p:cNvSpPr>
          <p:nvPr>
            <p:ph type="body" sz="quarter" idx="19"/>
          </p:nvPr>
        </p:nvSpPr>
        <p:spPr bwMode="gray">
          <a:xfrm>
            <a:off x="4870940"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4" name="Text Placeholder 30"/>
          <p:cNvSpPr>
            <a:spLocks noGrp="1"/>
          </p:cNvSpPr>
          <p:nvPr>
            <p:ph type="body" sz="quarter" idx="20"/>
          </p:nvPr>
        </p:nvSpPr>
        <p:spPr bwMode="gray">
          <a:xfrm>
            <a:off x="6249867"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5" name="Text Placeholder 30"/>
          <p:cNvSpPr>
            <a:spLocks noGrp="1"/>
          </p:cNvSpPr>
          <p:nvPr>
            <p:ph type="body" sz="quarter" idx="21"/>
          </p:nvPr>
        </p:nvSpPr>
        <p:spPr bwMode="gray">
          <a:xfrm>
            <a:off x="7628793"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7"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8"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0" name="Text Placeholder 20"/>
          <p:cNvSpPr>
            <a:spLocks noGrp="1"/>
          </p:cNvSpPr>
          <p:nvPr>
            <p:ph type="body" sz="quarter" idx="27"/>
          </p:nvPr>
        </p:nvSpPr>
        <p:spPr bwMode="gray">
          <a:xfrm>
            <a:off x="3492012"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1" name="Text Placeholder 20"/>
          <p:cNvSpPr>
            <a:spLocks noGrp="1"/>
          </p:cNvSpPr>
          <p:nvPr>
            <p:ph type="body" sz="quarter" idx="26"/>
          </p:nvPr>
        </p:nvSpPr>
        <p:spPr bwMode="gray">
          <a:xfrm>
            <a:off x="2113085" y="1196976"/>
            <a:ext cx="1262475" cy="576411"/>
          </a:xfrm>
          <a:prstGeom prst="homePlate">
            <a:avLst>
              <a:gd name="adj" fmla="val 34577"/>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5" name="Text Placeholder 20"/>
          <p:cNvSpPr>
            <a:spLocks noGrp="1"/>
          </p:cNvSpPr>
          <p:nvPr>
            <p:ph type="body" sz="quarter" idx="28"/>
          </p:nvPr>
        </p:nvSpPr>
        <p:spPr bwMode="gray">
          <a:xfrm>
            <a:off x="4870940"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6" name="Text Placeholder 20"/>
          <p:cNvSpPr>
            <a:spLocks noGrp="1"/>
          </p:cNvSpPr>
          <p:nvPr>
            <p:ph type="body" sz="quarter" idx="29"/>
          </p:nvPr>
        </p:nvSpPr>
        <p:spPr bwMode="gray">
          <a:xfrm>
            <a:off x="6249867"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7" name="Text Placeholder 20"/>
          <p:cNvSpPr>
            <a:spLocks noGrp="1"/>
          </p:cNvSpPr>
          <p:nvPr>
            <p:ph type="body" sz="quarter" idx="30"/>
          </p:nvPr>
        </p:nvSpPr>
        <p:spPr bwMode="gray">
          <a:xfrm>
            <a:off x="7628793"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1409613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ands and drivers">
    <p:spTree>
      <p:nvGrpSpPr>
        <p:cNvPr id="1" name=""/>
        <p:cNvGrpSpPr/>
        <p:nvPr/>
      </p:nvGrpSpPr>
      <p:grpSpPr>
        <a:xfrm>
          <a:off x="0" y="0"/>
          <a:ext cx="0" cy="0"/>
          <a:chOff x="0" y="0"/>
          <a:chExt cx="0" cy="0"/>
        </a:xfrm>
      </p:grpSpPr>
      <p:sp>
        <p:nvSpPr>
          <p:cNvPr id="40" name="AutoShape 20"/>
          <p:cNvSpPr>
            <a:spLocks noChangeArrowheads="1"/>
          </p:cNvSpPr>
          <p:nvPr userDrawn="1"/>
        </p:nvSpPr>
        <p:spPr bwMode="gray">
          <a:xfrm rot="19080000" flipH="1">
            <a:off x="5676185" y="2425700"/>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41" name="AutoShape 17"/>
          <p:cNvSpPr>
            <a:spLocks noChangeArrowheads="1"/>
          </p:cNvSpPr>
          <p:nvPr userDrawn="1"/>
        </p:nvSpPr>
        <p:spPr bwMode="gray">
          <a:xfrm rot="2520000" flipH="1">
            <a:off x="5676185" y="4433888"/>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2" name="AutoShape 20"/>
          <p:cNvSpPr>
            <a:spLocks noChangeArrowheads="1"/>
          </p:cNvSpPr>
          <p:nvPr userDrawn="1"/>
        </p:nvSpPr>
        <p:spPr bwMode="gray">
          <a:xfrm rot="2520000">
            <a:off x="3832640" y="2425700"/>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23" name="AutoShape 17"/>
          <p:cNvSpPr>
            <a:spLocks noChangeArrowheads="1"/>
          </p:cNvSpPr>
          <p:nvPr userDrawn="1"/>
        </p:nvSpPr>
        <p:spPr bwMode="gray">
          <a:xfrm rot="19080000">
            <a:off x="3832640" y="4433888"/>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25" name="Text Placeholder 10"/>
          <p:cNvSpPr>
            <a:spLocks noGrp="1"/>
          </p:cNvSpPr>
          <p:nvPr userDrawn="1">
            <p:ph type="body" sz="quarter" idx="21"/>
          </p:nvPr>
        </p:nvSpPr>
        <p:spPr bwMode="gray">
          <a:xfrm>
            <a:off x="4950392" y="3324225"/>
            <a:ext cx="1093292" cy="622800"/>
          </a:xfrm>
          <a:prstGeom prst="ellipse">
            <a:avLst/>
          </a:prstGeom>
          <a:solidFill>
            <a:srgbClr val="AA5CAA"/>
          </a:solidFill>
          <a:ln>
            <a:noFill/>
          </a:ln>
        </p:spPr>
        <p:txBody>
          <a:bodyPr lIns="54000" tIns="54000" rIns="54000" bIns="54000" anchor="ctr" anchorCtr="1">
            <a:noAutofit/>
          </a:bodyPr>
          <a:lstStyle>
            <a:lvl1pPr algn="ctr">
              <a:defRPr>
                <a:solidFill>
                  <a:schemeClr val="bg1"/>
                </a:solidFill>
              </a:defRPr>
            </a:lvl1pPr>
          </a:lstStyle>
          <a:p>
            <a:pPr lvl="0"/>
            <a:r>
              <a:rPr lang="en-US" smtClean="0"/>
              <a:t>Click to edit Master text styles</a:t>
            </a:r>
          </a:p>
        </p:txBody>
      </p:sp>
      <p:sp>
        <p:nvSpPr>
          <p:cNvPr id="29" name="Text Placeholder 20"/>
          <p:cNvSpPr>
            <a:spLocks noGrp="1"/>
          </p:cNvSpPr>
          <p:nvPr>
            <p:ph type="body" sz="quarter" idx="22"/>
          </p:nvPr>
        </p:nvSpPr>
        <p:spPr bwMode="gray">
          <a:xfrm>
            <a:off x="2113085" y="1628775"/>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0" name="Text Placeholder 20"/>
          <p:cNvSpPr>
            <a:spLocks noGrp="1"/>
          </p:cNvSpPr>
          <p:nvPr>
            <p:ph type="body" sz="quarter" idx="23"/>
          </p:nvPr>
        </p:nvSpPr>
        <p:spPr bwMode="gray">
          <a:xfrm>
            <a:off x="2113085" y="4148137"/>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1" name="Text Placeholder 20"/>
          <p:cNvSpPr>
            <a:spLocks noGrp="1"/>
          </p:cNvSpPr>
          <p:nvPr>
            <p:ph type="body" sz="quarter" idx="24"/>
          </p:nvPr>
        </p:nvSpPr>
        <p:spPr bwMode="gray">
          <a:xfrm>
            <a:off x="6366570" y="1628775"/>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Text Placeholder 20"/>
          <p:cNvSpPr>
            <a:spLocks noGrp="1"/>
          </p:cNvSpPr>
          <p:nvPr>
            <p:ph type="body" sz="quarter" idx="25"/>
          </p:nvPr>
        </p:nvSpPr>
        <p:spPr bwMode="gray">
          <a:xfrm>
            <a:off x="6366570" y="4148137"/>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5" name="Text Placeholder 20"/>
          <p:cNvSpPr>
            <a:spLocks noGrp="1"/>
          </p:cNvSpPr>
          <p:nvPr>
            <p:ph type="body" sz="quarter" idx="26"/>
          </p:nvPr>
        </p:nvSpPr>
        <p:spPr bwMode="gray">
          <a:xfrm>
            <a:off x="2113085" y="1196976"/>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6" name="Text Placeholder 20"/>
          <p:cNvSpPr>
            <a:spLocks noGrp="1"/>
          </p:cNvSpPr>
          <p:nvPr>
            <p:ph type="body" sz="quarter" idx="27"/>
          </p:nvPr>
        </p:nvSpPr>
        <p:spPr bwMode="gray">
          <a:xfrm>
            <a:off x="6366570" y="1196976"/>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7" name="Text Placeholder 20"/>
          <p:cNvSpPr>
            <a:spLocks noGrp="1"/>
          </p:cNvSpPr>
          <p:nvPr>
            <p:ph type="body" sz="quarter" idx="28"/>
          </p:nvPr>
        </p:nvSpPr>
        <p:spPr bwMode="gray">
          <a:xfrm>
            <a:off x="2113085" y="3716339"/>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8" name="Text Placeholder 20"/>
          <p:cNvSpPr>
            <a:spLocks noGrp="1"/>
          </p:cNvSpPr>
          <p:nvPr>
            <p:ph type="body" sz="quarter" idx="29"/>
          </p:nvPr>
        </p:nvSpPr>
        <p:spPr bwMode="gray">
          <a:xfrm>
            <a:off x="6366570" y="3716339"/>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9"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20"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382533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1" name="Text Placeholder 20"/>
          <p:cNvSpPr>
            <a:spLocks noGrp="1"/>
          </p:cNvSpPr>
          <p:nvPr>
            <p:ph type="body" sz="quarter" idx="21"/>
          </p:nvPr>
        </p:nvSpPr>
        <p:spPr bwMode="gray">
          <a:xfrm>
            <a:off x="2113085" y="1628775"/>
            <a:ext cx="3323492"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3" name="Text Placeholder 20"/>
          <p:cNvSpPr>
            <a:spLocks noGrp="1"/>
          </p:cNvSpPr>
          <p:nvPr>
            <p:ph type="body" sz="quarter" idx="22"/>
          </p:nvPr>
        </p:nvSpPr>
        <p:spPr bwMode="gray">
          <a:xfrm>
            <a:off x="5568462" y="1628775"/>
            <a:ext cx="3323492"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5" name="Text Placeholder 20"/>
          <p:cNvSpPr>
            <a:spLocks noGrp="1"/>
          </p:cNvSpPr>
          <p:nvPr>
            <p:ph type="body" sz="quarter" idx="23"/>
          </p:nvPr>
        </p:nvSpPr>
        <p:spPr bwMode="gray">
          <a:xfrm>
            <a:off x="2113085" y="4148137"/>
            <a:ext cx="3323492" cy="1944688"/>
          </a:xfrm>
          <a:solidFill>
            <a:srgbClr val="BFDEE4"/>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6" name="Text Placeholder 20"/>
          <p:cNvSpPr>
            <a:spLocks noGrp="1"/>
          </p:cNvSpPr>
          <p:nvPr>
            <p:ph type="body" sz="quarter" idx="24"/>
          </p:nvPr>
        </p:nvSpPr>
        <p:spPr bwMode="gray">
          <a:xfrm>
            <a:off x="5568462" y="4148137"/>
            <a:ext cx="3323492" cy="1944688"/>
          </a:xfrm>
          <a:solidFill>
            <a:srgbClr val="BFDEE4"/>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9" name="Text Placeholder 20"/>
          <p:cNvSpPr>
            <a:spLocks noGrp="1"/>
          </p:cNvSpPr>
          <p:nvPr>
            <p:ph type="body" sz="quarter" idx="26"/>
          </p:nvPr>
        </p:nvSpPr>
        <p:spPr bwMode="gray">
          <a:xfrm>
            <a:off x="2113085" y="1196976"/>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0" name="Text Placeholder 20"/>
          <p:cNvSpPr>
            <a:spLocks noGrp="1"/>
          </p:cNvSpPr>
          <p:nvPr>
            <p:ph type="body" sz="quarter" idx="27"/>
          </p:nvPr>
        </p:nvSpPr>
        <p:spPr bwMode="gray">
          <a:xfrm>
            <a:off x="5568463" y="1196976"/>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1" name="Text Placeholder 20"/>
          <p:cNvSpPr>
            <a:spLocks noGrp="1"/>
          </p:cNvSpPr>
          <p:nvPr>
            <p:ph type="body" sz="quarter" idx="28"/>
          </p:nvPr>
        </p:nvSpPr>
        <p:spPr bwMode="gray">
          <a:xfrm>
            <a:off x="2113085" y="3716339"/>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2" name="Text Placeholder 20"/>
          <p:cNvSpPr>
            <a:spLocks noGrp="1"/>
          </p:cNvSpPr>
          <p:nvPr>
            <p:ph type="body" sz="quarter" idx="29"/>
          </p:nvPr>
        </p:nvSpPr>
        <p:spPr bwMode="gray">
          <a:xfrm>
            <a:off x="5568463" y="3716339"/>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4"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5"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42171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14" name="Freeform 41"/>
          <p:cNvSpPr>
            <a:spLocks noChangeAspect="1"/>
          </p:cNvSpPr>
          <p:nvPr userDrawn="1"/>
        </p:nvSpPr>
        <p:spPr bwMode="gray">
          <a:xfrm>
            <a:off x="1" y="1"/>
            <a:ext cx="4822581" cy="5591175"/>
          </a:xfrm>
          <a:custGeom>
            <a:avLst/>
            <a:gdLst/>
            <a:ahLst/>
            <a:cxnLst>
              <a:cxn ang="0">
                <a:pos x="0" y="0"/>
              </a:cxn>
              <a:cxn ang="0">
                <a:pos x="0" y="3522"/>
              </a:cxn>
              <a:cxn ang="0">
                <a:pos x="2247" y="3522"/>
              </a:cxn>
              <a:cxn ang="0">
                <a:pos x="3291" y="0"/>
              </a:cxn>
              <a:cxn ang="0">
                <a:pos x="0" y="0"/>
              </a:cxn>
            </a:cxnLst>
            <a:rect l="0" t="0" r="r" b="b"/>
            <a:pathLst>
              <a:path w="3291" h="3522">
                <a:moveTo>
                  <a:pt x="0" y="0"/>
                </a:moveTo>
                <a:lnTo>
                  <a:pt x="0" y="3522"/>
                </a:lnTo>
                <a:lnTo>
                  <a:pt x="2247" y="3522"/>
                </a:lnTo>
                <a:lnTo>
                  <a:pt x="3291"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6" name="Title 9"/>
          <p:cNvSpPr>
            <a:spLocks noGrp="1"/>
          </p:cNvSpPr>
          <p:nvPr>
            <p:ph type="title"/>
          </p:nvPr>
        </p:nvSpPr>
        <p:spPr bwMode="gray">
          <a:xfrm>
            <a:off x="317989" y="1556792"/>
            <a:ext cx="3522853" cy="2016224"/>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7" name="Text Placeholder 16"/>
          <p:cNvSpPr>
            <a:spLocks noGrp="1"/>
          </p:cNvSpPr>
          <p:nvPr>
            <p:ph type="body" sz="quarter" idx="10"/>
          </p:nvPr>
        </p:nvSpPr>
        <p:spPr bwMode="gray">
          <a:xfrm>
            <a:off x="317989" y="3789363"/>
            <a:ext cx="3124200" cy="1079500"/>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grpSp>
        <p:nvGrpSpPr>
          <p:cNvPr id="8" name="Group 7"/>
          <p:cNvGrpSpPr>
            <a:grpSpLocks noChangeAspect="1"/>
          </p:cNvGrpSpPr>
          <p:nvPr userDrawn="1"/>
        </p:nvGrpSpPr>
        <p:grpSpPr>
          <a:xfrm>
            <a:off x="118582" y="0"/>
            <a:ext cx="2392974" cy="1530350"/>
            <a:chOff x="-2592388" y="0"/>
            <a:chExt cx="2592388" cy="1530350"/>
          </a:xfrm>
          <a:solidFill>
            <a:schemeClr val="bg1"/>
          </a:solidFill>
        </p:grpSpPr>
        <p:sp>
          <p:nvSpPr>
            <p:cNvPr id="9"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2"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22015539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33" name="Chart Placeholder 31"/>
          <p:cNvSpPr>
            <a:spLocks noGrp="1"/>
          </p:cNvSpPr>
          <p:nvPr>
            <p:ph type="chart" sz="quarter" idx="22"/>
          </p:nvPr>
        </p:nvSpPr>
        <p:spPr bwMode="gray">
          <a:xfrm>
            <a:off x="4438329" y="1196975"/>
            <a:ext cx="2127738" cy="2376488"/>
          </a:xfrm>
        </p:spPr>
        <p:txBody>
          <a:bodyPr anchor="ctr">
            <a:noAutofit/>
          </a:bodyPr>
          <a:lstStyle>
            <a:lvl1pPr algn="ctr">
              <a:defRPr/>
            </a:lvl1pPr>
          </a:lstStyle>
          <a:p>
            <a:r>
              <a:rPr lang="en-US" dirty="0" smtClean="0"/>
              <a:t>Click icon to add chart</a:t>
            </a:r>
            <a:endParaRPr lang="en-GB" dirty="0"/>
          </a:p>
        </p:txBody>
      </p:sp>
      <p:sp>
        <p:nvSpPr>
          <p:cNvPr id="28" name="Text Placeholder 17"/>
          <p:cNvSpPr>
            <a:spLocks noGrp="1"/>
          </p:cNvSpPr>
          <p:nvPr>
            <p:ph type="body" sz="quarter" idx="20"/>
          </p:nvPr>
        </p:nvSpPr>
        <p:spPr bwMode="gray">
          <a:xfrm>
            <a:off x="6765383" y="3716339"/>
            <a:ext cx="2126571"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Chart Placeholder 31"/>
          <p:cNvSpPr>
            <a:spLocks noGrp="1"/>
          </p:cNvSpPr>
          <p:nvPr>
            <p:ph type="chart" sz="quarter" idx="21"/>
          </p:nvPr>
        </p:nvSpPr>
        <p:spPr bwMode="gray">
          <a:xfrm>
            <a:off x="6764216" y="1196975"/>
            <a:ext cx="2127738" cy="2376488"/>
          </a:xfrm>
        </p:spPr>
        <p:txBody>
          <a:bodyPr anchor="ctr">
            <a:noAutofit/>
          </a:bodyPr>
          <a:lstStyle>
            <a:lvl1pPr algn="ctr">
              <a:defRPr/>
            </a:lvl1pPr>
          </a:lstStyle>
          <a:p>
            <a:r>
              <a:rPr lang="en-US" dirty="0" smtClean="0"/>
              <a:t>Click icon to add chart</a:t>
            </a:r>
            <a:endParaRPr lang="en-GB" dirty="0"/>
          </a:p>
        </p:txBody>
      </p:sp>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3" name="Table Placeholder 12"/>
          <p:cNvSpPr>
            <a:spLocks noGrp="1"/>
          </p:cNvSpPr>
          <p:nvPr>
            <p:ph type="tbl" sz="quarter" idx="14"/>
          </p:nvPr>
        </p:nvSpPr>
        <p:spPr bwMode="gray">
          <a:xfrm>
            <a:off x="2113085" y="1196975"/>
            <a:ext cx="2126571" cy="2376488"/>
          </a:xfrm>
        </p:spPr>
        <p:txBody>
          <a:bodyPr anchor="ctr">
            <a:noAutofit/>
          </a:bodyPr>
          <a:lstStyle>
            <a:lvl1pPr algn="ctr">
              <a:defRPr/>
            </a:lvl1pPr>
          </a:lstStyle>
          <a:p>
            <a:r>
              <a:rPr lang="en-US" dirty="0" smtClean="0"/>
              <a:t>Click icon to add table</a:t>
            </a:r>
            <a:endParaRPr lang="en-GB" dirty="0"/>
          </a:p>
        </p:txBody>
      </p:sp>
      <p:sp>
        <p:nvSpPr>
          <p:cNvPr id="18" name="Text Placeholder 17"/>
          <p:cNvSpPr>
            <a:spLocks noGrp="1"/>
          </p:cNvSpPr>
          <p:nvPr>
            <p:ph type="body" sz="quarter" idx="16"/>
          </p:nvPr>
        </p:nvSpPr>
        <p:spPr bwMode="gray">
          <a:xfrm>
            <a:off x="2113085" y="3716339"/>
            <a:ext cx="2126571"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6" name="Text Placeholder 17"/>
          <p:cNvSpPr>
            <a:spLocks noGrp="1"/>
          </p:cNvSpPr>
          <p:nvPr>
            <p:ph type="body" sz="quarter" idx="18"/>
          </p:nvPr>
        </p:nvSpPr>
        <p:spPr bwMode="gray">
          <a:xfrm>
            <a:off x="4439234" y="3716339"/>
            <a:ext cx="2126571"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2"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4"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1018783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 Title and Content">
    <p:spTree>
      <p:nvGrpSpPr>
        <p:cNvPr id="1" name=""/>
        <p:cNvGrpSpPr/>
        <p:nvPr/>
      </p:nvGrpSpPr>
      <p:grpSpPr>
        <a:xfrm>
          <a:off x="0" y="0"/>
          <a:ext cx="0" cy="0"/>
          <a:chOff x="0" y="0"/>
          <a:chExt cx="0" cy="0"/>
        </a:xfrm>
      </p:grpSpPr>
      <p:grpSp>
        <p:nvGrpSpPr>
          <p:cNvPr id="2" name="Group 24"/>
          <p:cNvGrpSpPr/>
          <p:nvPr userDrawn="1"/>
        </p:nvGrpSpPr>
        <p:grpSpPr bwMode="gray">
          <a:xfrm>
            <a:off x="249116" y="1193800"/>
            <a:ext cx="8642838" cy="4896000"/>
            <a:chOff x="269875" y="1193800"/>
            <a:chExt cx="9363075" cy="4896000"/>
          </a:xfrm>
        </p:grpSpPr>
        <p:grpSp>
          <p:nvGrpSpPr>
            <p:cNvPr id="3" name="Group 21"/>
            <p:cNvGrpSpPr/>
            <p:nvPr userDrawn="1"/>
          </p:nvGrpSpPr>
          <p:grpSpPr bwMode="gray">
            <a:xfrm>
              <a:off x="269875" y="1193800"/>
              <a:ext cx="9356725" cy="4896000"/>
              <a:chOff x="269875" y="1193800"/>
              <a:chExt cx="9356725" cy="4896000"/>
            </a:xfrm>
          </p:grpSpPr>
          <p:sp>
            <p:nvSpPr>
              <p:cNvPr id="28"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9"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0"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1"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2"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27" name="TextBox 26"/>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
        <p:nvSpPr>
          <p:cNvPr id="34" name="Text Placeholder 33"/>
          <p:cNvSpPr>
            <a:spLocks noGrp="1"/>
          </p:cNvSpPr>
          <p:nvPr>
            <p:ph type="body" sz="quarter" idx="10"/>
          </p:nvPr>
        </p:nvSpPr>
        <p:spPr bwMode="gray"/>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5"/>
          <p:cNvSpPr>
            <a:spLocks noGrp="1"/>
          </p:cNvSpPr>
          <p:nvPr userDrawn="1">
            <p:ph type="title"/>
          </p:nvPr>
        </p:nvSpPr>
        <p:spPr bwMode="gray"/>
        <p:txBody>
          <a:bodyPr>
            <a:noAutofit/>
          </a:bodyPr>
          <a:lstStyle/>
          <a:p>
            <a:r>
              <a:rPr lang="en-US" smtClean="0"/>
              <a:t>Click to edit Master title style</a:t>
            </a:r>
            <a:endParaRPr lang="en-GB"/>
          </a:p>
        </p:txBody>
      </p:sp>
      <p:sp>
        <p:nvSpPr>
          <p:cNvPr id="19"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3"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344798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 Title and Two Columns">
    <p:spTree>
      <p:nvGrpSpPr>
        <p:cNvPr id="1" name=""/>
        <p:cNvGrpSpPr/>
        <p:nvPr/>
      </p:nvGrpSpPr>
      <p:grpSpPr>
        <a:xfrm>
          <a:off x="0" y="0"/>
          <a:ext cx="0" cy="0"/>
          <a:chOff x="0" y="0"/>
          <a:chExt cx="0" cy="0"/>
        </a:xfrm>
      </p:grpSpPr>
      <p:grpSp>
        <p:nvGrpSpPr>
          <p:cNvPr id="2" name="Group 23"/>
          <p:cNvGrpSpPr/>
          <p:nvPr userDrawn="1"/>
        </p:nvGrpSpPr>
        <p:grpSpPr bwMode="gray">
          <a:xfrm>
            <a:off x="249116" y="1193800"/>
            <a:ext cx="8642838" cy="4896000"/>
            <a:chOff x="269875" y="1193800"/>
            <a:chExt cx="9363075" cy="4896000"/>
          </a:xfrm>
        </p:grpSpPr>
        <p:grpSp>
          <p:nvGrpSpPr>
            <p:cNvPr id="3" name="Group 21"/>
            <p:cNvGrpSpPr/>
            <p:nvPr userDrawn="1"/>
          </p:nvGrpSpPr>
          <p:grpSpPr bwMode="gray">
            <a:xfrm>
              <a:off x="269875" y="1193800"/>
              <a:ext cx="9356725" cy="4896000"/>
              <a:chOff x="269875" y="1193800"/>
              <a:chExt cx="9356725" cy="4896000"/>
            </a:xfrm>
          </p:grpSpPr>
          <p:sp>
            <p:nvSpPr>
              <p:cNvPr id="17"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8"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9"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0"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1"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23" name="TextBox 22"/>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
        <p:nvSpPr>
          <p:cNvPr id="29" name="Text Placeholder 33"/>
          <p:cNvSpPr>
            <a:spLocks noGrp="1"/>
          </p:cNvSpPr>
          <p:nvPr>
            <p:ph type="body" sz="quarter" idx="11"/>
          </p:nvPr>
        </p:nvSpPr>
        <p:spPr bwMode="gray">
          <a:xfrm>
            <a:off x="4637943" y="1196753"/>
            <a:ext cx="4254011" cy="4896073"/>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5"/>
          <p:cNvSpPr>
            <a:spLocks noGrp="1"/>
          </p:cNvSpPr>
          <p:nvPr>
            <p:ph type="title"/>
          </p:nvPr>
        </p:nvSpPr>
        <p:spPr bwMode="gray"/>
        <p:txBody>
          <a:bodyPr>
            <a:noAutofit/>
          </a:bodyPr>
          <a:lstStyle/>
          <a:p>
            <a:r>
              <a:rPr lang="en-US" smtClean="0"/>
              <a:t>Click to edit Master title style</a:t>
            </a:r>
            <a:endParaRPr lang="en-GB"/>
          </a:p>
        </p:txBody>
      </p:sp>
      <p:sp>
        <p:nvSpPr>
          <p:cNvPr id="22"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8" name="Text Placeholder 33"/>
          <p:cNvSpPr>
            <a:spLocks noGrp="1"/>
          </p:cNvSpPr>
          <p:nvPr>
            <p:ph type="body" sz="quarter" idx="10"/>
          </p:nvPr>
        </p:nvSpPr>
        <p:spPr bwMode="gray">
          <a:xfrm>
            <a:off x="251520" y="1196753"/>
            <a:ext cx="4254011" cy="4896073"/>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953321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Title Only">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noAutofit/>
          </a:bodyPr>
          <a:lstStyle/>
          <a:p>
            <a:r>
              <a:rPr lang="en-US" smtClean="0"/>
              <a:t>Click to edit Master title style</a:t>
            </a:r>
            <a:endParaRPr lang="en-GB" dirty="0"/>
          </a:p>
        </p:txBody>
      </p:sp>
      <p:sp>
        <p:nvSpPr>
          <p:cNvPr id="16"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grpSp>
        <p:nvGrpSpPr>
          <p:cNvPr id="2" name="Group 22"/>
          <p:cNvGrpSpPr/>
          <p:nvPr userDrawn="1"/>
        </p:nvGrpSpPr>
        <p:grpSpPr bwMode="gray">
          <a:xfrm>
            <a:off x="249116" y="1193800"/>
            <a:ext cx="8642838" cy="4896000"/>
            <a:chOff x="269875" y="1193800"/>
            <a:chExt cx="9363075" cy="4896000"/>
          </a:xfrm>
        </p:grpSpPr>
        <p:grpSp>
          <p:nvGrpSpPr>
            <p:cNvPr id="4" name="Group 21"/>
            <p:cNvGrpSpPr/>
            <p:nvPr userDrawn="1"/>
          </p:nvGrpSpPr>
          <p:grpSpPr bwMode="gray">
            <a:xfrm>
              <a:off x="269875" y="1193800"/>
              <a:ext cx="9356725" cy="4896000"/>
              <a:chOff x="269875" y="1193800"/>
              <a:chExt cx="9356725" cy="4896000"/>
            </a:xfrm>
          </p:grpSpPr>
          <p:sp>
            <p:nvSpPr>
              <p:cNvPr id="26"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7"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8"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9"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0"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25" name="TextBox 24"/>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
        <p:nvSpPr>
          <p:cNvPr id="12"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1771828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items">
    <p:spTree>
      <p:nvGrpSpPr>
        <p:cNvPr id="1" name=""/>
        <p:cNvGrpSpPr/>
        <p:nvPr/>
      </p:nvGrpSpPr>
      <p:grpSpPr>
        <a:xfrm>
          <a:off x="0" y="0"/>
          <a:ext cx="0" cy="0"/>
          <a:chOff x="0" y="0"/>
          <a:chExt cx="0" cy="0"/>
        </a:xfrm>
      </p:grpSpPr>
      <p:grpSp>
        <p:nvGrpSpPr>
          <p:cNvPr id="2" name="Group 1"/>
          <p:cNvGrpSpPr/>
          <p:nvPr userDrawn="1"/>
        </p:nvGrpSpPr>
        <p:grpSpPr bwMode="gray">
          <a:xfrm>
            <a:off x="249116" y="1193800"/>
            <a:ext cx="8642838" cy="4896000"/>
            <a:chOff x="269875" y="1193800"/>
            <a:chExt cx="9363075" cy="4896000"/>
          </a:xfrm>
        </p:grpSpPr>
        <p:grpSp>
          <p:nvGrpSpPr>
            <p:cNvPr id="3" name="Group 21"/>
            <p:cNvGrpSpPr/>
            <p:nvPr userDrawn="1"/>
          </p:nvGrpSpPr>
          <p:grpSpPr bwMode="gray">
            <a:xfrm>
              <a:off x="269875" y="1193800"/>
              <a:ext cx="9356725" cy="4896000"/>
              <a:chOff x="269875" y="1193800"/>
              <a:chExt cx="9356725" cy="4896000"/>
            </a:xfrm>
          </p:grpSpPr>
          <p:sp>
            <p:nvSpPr>
              <p:cNvPr id="5"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6"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7"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8"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9"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4" name="TextBox 3"/>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Tree>
    <p:extLst>
      <p:ext uri="{BB962C8B-B14F-4D97-AF65-F5344CB8AC3E}">
        <p14:creationId xmlns:p14="http://schemas.microsoft.com/office/powerpoint/2010/main" val="1673825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Key Issues Box">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noAutofit/>
          </a:bodyPr>
          <a:lstStyle/>
          <a:p>
            <a:pPr lvl="0"/>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3"/>
          </p:nvPr>
        </p:nvSpPr>
        <p:spPr bwMode="gray">
          <a:xfrm>
            <a:off x="2113085"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8" name="Text Placeholder 27"/>
          <p:cNvSpPr>
            <a:spLocks noGrp="1"/>
          </p:cNvSpPr>
          <p:nvPr>
            <p:ph type="body" sz="quarter" idx="14"/>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763789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o Key Issues Box Full Page">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noAutofit/>
          </a:bodyPr>
          <a:lstStyle/>
          <a:p>
            <a:pPr lvl="0"/>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8" name="Text Placeholder 27"/>
          <p:cNvSpPr>
            <a:spLocks noGrp="1"/>
          </p:cNvSpPr>
          <p:nvPr>
            <p:ph type="body" sz="quarter" idx="14"/>
          </p:nvPr>
        </p:nvSpPr>
        <p:spPr bwMode="gray">
          <a:xfrm>
            <a:off x="251520" y="1196975"/>
            <a:ext cx="8640434"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90601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sp>
        <p:nvSpPr>
          <p:cNvPr id="7" name="Freeform 16"/>
          <p:cNvSpPr>
            <a:spLocks noChangeAspect="1"/>
          </p:cNvSpPr>
          <p:nvPr/>
        </p:nvSpPr>
        <p:spPr bwMode="gray">
          <a:xfrm>
            <a:off x="0" y="549276"/>
            <a:ext cx="4904643" cy="5040313"/>
          </a:xfrm>
          <a:custGeom>
            <a:avLst/>
            <a:gdLst/>
            <a:ahLst/>
            <a:cxnLst>
              <a:cxn ang="0">
                <a:pos x="489" y="0"/>
              </a:cxn>
              <a:cxn ang="0">
                <a:pos x="0" y="1651"/>
              </a:cxn>
              <a:cxn ang="0">
                <a:pos x="0" y="3175"/>
              </a:cxn>
              <a:cxn ang="0">
                <a:pos x="2406" y="3175"/>
              </a:cxn>
              <a:cxn ang="0">
                <a:pos x="3347" y="0"/>
              </a:cxn>
              <a:cxn ang="0">
                <a:pos x="489" y="0"/>
              </a:cxn>
            </a:cxnLst>
            <a:rect l="0" t="0" r="r" b="b"/>
            <a:pathLst>
              <a:path w="3347" h="3175">
                <a:moveTo>
                  <a:pt x="489" y="0"/>
                </a:moveTo>
                <a:lnTo>
                  <a:pt x="0" y="1651"/>
                </a:lnTo>
                <a:lnTo>
                  <a:pt x="0" y="3175"/>
                </a:lnTo>
                <a:lnTo>
                  <a:pt x="2406" y="3175"/>
                </a:lnTo>
                <a:lnTo>
                  <a:pt x="3347" y="0"/>
                </a:lnTo>
                <a:lnTo>
                  <a:pt x="489"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5" name="Title 9"/>
          <p:cNvSpPr>
            <a:spLocks noGrp="1"/>
          </p:cNvSpPr>
          <p:nvPr>
            <p:ph type="title"/>
          </p:nvPr>
        </p:nvSpPr>
        <p:spPr bwMode="gray">
          <a:xfrm>
            <a:off x="716803" y="1844824"/>
            <a:ext cx="3256977" cy="1943892"/>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6" name="Text Placeholder 16"/>
          <p:cNvSpPr>
            <a:spLocks noGrp="1"/>
          </p:cNvSpPr>
          <p:nvPr>
            <p:ph type="body" sz="quarter" idx="10"/>
          </p:nvPr>
        </p:nvSpPr>
        <p:spPr bwMode="gray">
          <a:xfrm>
            <a:off x="716802" y="4005064"/>
            <a:ext cx="2924633" cy="1079500"/>
          </a:xfrm>
          <a:noFill/>
          <a:ln w="9525">
            <a:noFill/>
            <a:miter lim="800000"/>
            <a:headEnd/>
            <a:tailEnd/>
          </a:ln>
        </p:spPr>
        <p:txBody>
          <a:bodyPr vert="horz" wrap="square" lIns="0" tIns="0" rIns="0" bIns="0" numCol="1" anchor="t" anchorCtr="0" compatLnSpc="1">
            <a:prstTxWarp prst="textNoShape">
              <a:avLst/>
            </a:prstTxWarp>
            <a:noAutofit/>
          </a:bodyPr>
          <a:lstStyle>
            <a:lvl1pPr marL="342900" indent="-34290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spTree>
    <p:extLst>
      <p:ext uri="{BB962C8B-B14F-4D97-AF65-F5344CB8AC3E}">
        <p14:creationId xmlns:p14="http://schemas.microsoft.com/office/powerpoint/2010/main" val="6290430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bg1"/>
        </a:solidFill>
        <a:effectLst/>
      </p:bgPr>
    </p:bg>
    <p:spTree>
      <p:nvGrpSpPr>
        <p:cNvPr id="1" name=""/>
        <p:cNvGrpSpPr/>
        <p:nvPr/>
      </p:nvGrpSpPr>
      <p:grpSpPr>
        <a:xfrm>
          <a:off x="0" y="0"/>
          <a:ext cx="0" cy="0"/>
          <a:chOff x="0" y="0"/>
          <a:chExt cx="0" cy="0"/>
        </a:xfrm>
      </p:grpSpPr>
      <p:grpSp>
        <p:nvGrpSpPr>
          <p:cNvPr id="2" name="Group 20"/>
          <p:cNvGrpSpPr>
            <a:grpSpLocks noChangeAspect="1"/>
          </p:cNvGrpSpPr>
          <p:nvPr userDrawn="1"/>
        </p:nvGrpSpPr>
        <p:grpSpPr bwMode="gray">
          <a:xfrm>
            <a:off x="-10257" y="-1"/>
            <a:ext cx="9154257" cy="6858001"/>
            <a:chOff x="-10601325" y="-457200"/>
            <a:chExt cx="9917112" cy="6858001"/>
          </a:xfrm>
        </p:grpSpPr>
        <p:sp>
          <p:nvSpPr>
            <p:cNvPr id="1036" name="Freeform 12"/>
            <p:cNvSpPr>
              <a:spLocks/>
            </p:cNvSpPr>
            <p:nvPr userDrawn="1"/>
          </p:nvSpPr>
          <p:spPr bwMode="gray">
            <a:xfrm>
              <a:off x="-10601325" y="-457200"/>
              <a:ext cx="5397500" cy="3236913"/>
            </a:xfrm>
            <a:custGeom>
              <a:avLst/>
              <a:gdLst/>
              <a:ahLst/>
              <a:cxnLst>
                <a:cxn ang="0">
                  <a:pos x="0" y="0"/>
                </a:cxn>
                <a:cxn ang="0">
                  <a:pos x="0" y="2039"/>
                </a:cxn>
                <a:cxn ang="0">
                  <a:pos x="2796" y="2039"/>
                </a:cxn>
                <a:cxn ang="0">
                  <a:pos x="3400" y="0"/>
                </a:cxn>
                <a:cxn ang="0">
                  <a:pos x="0" y="0"/>
                </a:cxn>
              </a:cxnLst>
              <a:rect l="0" t="0" r="r" b="b"/>
              <a:pathLst>
                <a:path w="3400" h="2039">
                  <a:moveTo>
                    <a:pt x="0" y="0"/>
                  </a:moveTo>
                  <a:lnTo>
                    <a:pt x="0" y="2039"/>
                  </a:lnTo>
                  <a:lnTo>
                    <a:pt x="2796" y="2039"/>
                  </a:lnTo>
                  <a:lnTo>
                    <a:pt x="3400"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034" name="Freeform 10"/>
            <p:cNvSpPr>
              <a:spLocks/>
            </p:cNvSpPr>
            <p:nvPr userDrawn="1"/>
          </p:nvSpPr>
          <p:spPr bwMode="gray">
            <a:xfrm>
              <a:off x="-8240713" y="1362075"/>
              <a:ext cx="7556500" cy="5038726"/>
            </a:xfrm>
            <a:custGeom>
              <a:avLst/>
              <a:gdLst/>
              <a:ahLst/>
              <a:cxnLst>
                <a:cxn ang="0">
                  <a:pos x="940" y="0"/>
                </a:cxn>
                <a:cxn ang="0">
                  <a:pos x="0" y="3174"/>
                </a:cxn>
                <a:cxn ang="0">
                  <a:pos x="4760" y="3174"/>
                </a:cxn>
                <a:cxn ang="0">
                  <a:pos x="4760" y="0"/>
                </a:cxn>
                <a:cxn ang="0">
                  <a:pos x="940" y="0"/>
                </a:cxn>
              </a:cxnLst>
              <a:rect l="0" t="0" r="r" b="b"/>
              <a:pathLst>
                <a:path w="4760" h="3174">
                  <a:moveTo>
                    <a:pt x="940" y="0"/>
                  </a:moveTo>
                  <a:lnTo>
                    <a:pt x="0" y="3174"/>
                  </a:lnTo>
                  <a:lnTo>
                    <a:pt x="4760" y="3174"/>
                  </a:lnTo>
                  <a:lnTo>
                    <a:pt x="4760" y="0"/>
                  </a:lnTo>
                  <a:lnTo>
                    <a:pt x="94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038" name="Freeform 14"/>
            <p:cNvSpPr>
              <a:spLocks/>
            </p:cNvSpPr>
            <p:nvPr userDrawn="1"/>
          </p:nvSpPr>
          <p:spPr bwMode="gray">
            <a:xfrm>
              <a:off x="-7169150" y="1362075"/>
              <a:ext cx="1425575" cy="1417638"/>
            </a:xfrm>
            <a:custGeom>
              <a:avLst/>
              <a:gdLst/>
              <a:ahLst/>
              <a:cxnLst>
                <a:cxn ang="0">
                  <a:pos x="898" y="0"/>
                </a:cxn>
                <a:cxn ang="0">
                  <a:pos x="265" y="0"/>
                </a:cxn>
                <a:cxn ang="0">
                  <a:pos x="0" y="893"/>
                </a:cxn>
                <a:cxn ang="0">
                  <a:pos x="633" y="893"/>
                </a:cxn>
                <a:cxn ang="0">
                  <a:pos x="898" y="0"/>
                </a:cxn>
              </a:cxnLst>
              <a:rect l="0" t="0" r="r" b="b"/>
              <a:pathLst>
                <a:path w="898" h="893">
                  <a:moveTo>
                    <a:pt x="898" y="0"/>
                  </a:moveTo>
                  <a:lnTo>
                    <a:pt x="265" y="0"/>
                  </a:lnTo>
                  <a:lnTo>
                    <a:pt x="0" y="893"/>
                  </a:lnTo>
                  <a:lnTo>
                    <a:pt x="633" y="893"/>
                  </a:lnTo>
                  <a:lnTo>
                    <a:pt x="898" y="0"/>
                  </a:lnTo>
                  <a:close/>
                </a:path>
              </a:pathLst>
            </a:custGeom>
            <a:solidFill>
              <a:srgbClr val="00257A"/>
            </a:soli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grpSp>
      <p:sp>
        <p:nvSpPr>
          <p:cNvPr id="11" name="Title 10"/>
          <p:cNvSpPr>
            <a:spLocks noGrp="1"/>
          </p:cNvSpPr>
          <p:nvPr userDrawn="1">
            <p:ph type="title"/>
          </p:nvPr>
        </p:nvSpPr>
        <p:spPr bwMode="gray">
          <a:xfrm>
            <a:off x="4638469" y="2492896"/>
            <a:ext cx="4186715" cy="2232248"/>
          </a:xfrm>
          <a:noFill/>
          <a:ln w="9525">
            <a:noFill/>
            <a:miter lim="800000"/>
            <a:headEnd/>
            <a:tailEnd/>
          </a:ln>
        </p:spPr>
        <p:txBody>
          <a:bodyPr vert="horz" wrap="square" lIns="0" tIns="0" rIns="0" bIns="0" numCol="1" rtlCol="0" anchor="t" anchorCtr="0" compatLnSpc="1">
            <a:prstTxWarp prst="textNoShape">
              <a:avLst/>
            </a:prstTxWarp>
            <a:noAutofit/>
          </a:bodyPr>
          <a:lstStyle>
            <a:lvl1pPr algn="r" defTabSz="914400" rtl="0" eaLnBrk="1" fontAlgn="base" latinLnBrk="0" hangingPunct="1">
              <a:spcBef>
                <a:spcPct val="40000"/>
              </a:spcBef>
              <a:spcAft>
                <a:spcPct val="0"/>
              </a:spcAft>
              <a:buNone/>
              <a:defRPr lang="en-GB" sz="3000" b="1" kern="1200" noProof="0" dirty="0">
                <a:solidFill>
                  <a:schemeClr val="bg1"/>
                </a:solidFill>
                <a:latin typeface="+mj-lt"/>
                <a:ea typeface="+mj-ea"/>
                <a:cs typeface="+mj-cs"/>
              </a:defRPr>
            </a:lvl1pPr>
            <a:lvl2pPr>
              <a:defRPr lang="en-GB" sz="3000" b="1" kern="1200" noProof="0" dirty="0">
                <a:solidFill>
                  <a:schemeClr val="bg1"/>
                </a:solidFill>
                <a:latin typeface="+mj-lt"/>
                <a:ea typeface="+mj-ea"/>
                <a:cs typeface="+mj-cs"/>
              </a:defRPr>
            </a:lvl2pPr>
            <a:lvl3pPr>
              <a:defRPr lang="en-GB" sz="3000" b="1" kern="1200" noProof="0" dirty="0">
                <a:solidFill>
                  <a:schemeClr val="bg1"/>
                </a:solidFill>
                <a:latin typeface="+mj-lt"/>
                <a:ea typeface="+mj-ea"/>
                <a:cs typeface="+mj-cs"/>
              </a:defRPr>
            </a:lvl3pPr>
            <a:lvl4pPr>
              <a:defRPr lang="en-GB" sz="3000" b="1" kern="1200" noProof="0" dirty="0">
                <a:solidFill>
                  <a:schemeClr val="bg1"/>
                </a:solidFill>
                <a:latin typeface="+mj-lt"/>
                <a:ea typeface="+mj-ea"/>
                <a:cs typeface="+mj-cs"/>
              </a:defRPr>
            </a:lvl4pPr>
            <a:lvl5pPr>
              <a:defRPr lang="en-GB" sz="3000" b="1" kern="1200" noProof="0" dirty="0">
                <a:solidFill>
                  <a:schemeClr val="bg1"/>
                </a:solidFill>
                <a:latin typeface="+mj-lt"/>
                <a:ea typeface="+mj-ea"/>
                <a:cs typeface="+mj-cs"/>
              </a:defRPr>
            </a:lvl5pPr>
            <a:lvl6pPr>
              <a:defRPr lang="en-GB" sz="3000" b="1" kern="1200" noProof="0" dirty="0">
                <a:solidFill>
                  <a:schemeClr val="bg1"/>
                </a:solidFill>
                <a:latin typeface="+mj-lt"/>
                <a:ea typeface="+mj-ea"/>
                <a:cs typeface="+mj-cs"/>
              </a:defRPr>
            </a:lvl6pPr>
            <a:lvl7pPr>
              <a:defRPr lang="en-GB" sz="3000" b="1" kern="1200" noProof="0" dirty="0">
                <a:solidFill>
                  <a:schemeClr val="bg1"/>
                </a:solidFill>
                <a:latin typeface="+mj-lt"/>
                <a:ea typeface="+mj-ea"/>
                <a:cs typeface="+mj-cs"/>
              </a:defRPr>
            </a:lvl7pPr>
            <a:lvl8pPr>
              <a:defRPr lang="en-GB" sz="3000" b="1" kern="1200" noProof="0" dirty="0">
                <a:solidFill>
                  <a:schemeClr val="bg1"/>
                </a:solidFill>
                <a:latin typeface="+mj-lt"/>
                <a:ea typeface="+mj-ea"/>
                <a:cs typeface="+mj-cs"/>
              </a:defRPr>
            </a:lvl8pPr>
            <a:lvl9pPr>
              <a:defRPr lang="en-GB" sz="3000" b="1" kern="1200" noProof="0" dirty="0">
                <a:solidFill>
                  <a:schemeClr val="bg1"/>
                </a:solidFill>
                <a:latin typeface="+mj-lt"/>
                <a:ea typeface="+mj-ea"/>
                <a:cs typeface="+mj-cs"/>
              </a:defRPr>
            </a:lvl9pPr>
          </a:lstStyle>
          <a:p>
            <a:pPr lvl="0" algn="l" rtl="0" eaLnBrk="1" fontAlgn="base" hangingPunct="1">
              <a:spcBef>
                <a:spcPct val="40000"/>
              </a:spcBef>
              <a:spcAft>
                <a:spcPct val="0"/>
              </a:spcAft>
            </a:pPr>
            <a:r>
              <a:rPr lang="en-US" smtClean="0"/>
              <a:t>Click to edit Master title style</a:t>
            </a:r>
            <a:endParaRPr lang="en-GB" dirty="0"/>
          </a:p>
        </p:txBody>
      </p:sp>
      <p:sp>
        <p:nvSpPr>
          <p:cNvPr id="16" name="Text Placeholder 15"/>
          <p:cNvSpPr>
            <a:spLocks noGrp="1"/>
          </p:cNvSpPr>
          <p:nvPr userDrawn="1">
            <p:ph type="body" sz="quarter" idx="10"/>
          </p:nvPr>
        </p:nvSpPr>
        <p:spPr bwMode="gray">
          <a:xfrm>
            <a:off x="4637943" y="5013325"/>
            <a:ext cx="4188069" cy="1511300"/>
          </a:xfrm>
          <a:noFill/>
          <a:ln w="9525">
            <a:noFill/>
            <a:miter lim="800000"/>
            <a:headEnd/>
            <a:tailEnd/>
          </a:ln>
        </p:spPr>
        <p:txBody>
          <a:bodyPr vert="horz" wrap="square" lIns="0" tIns="0" rIns="0" bIns="0" numCol="1" rtlCol="0" anchor="t" anchorCtr="0" compatLnSpc="1">
            <a:prstTxWarp prst="textNoShape">
              <a:avLst/>
            </a:prstTxWarp>
            <a:noAutofit/>
          </a:bodyPr>
          <a:lstStyle>
            <a:lvl1pPr algn="r">
              <a:defRPr lang="en-US" sz="1200" b="0" kern="1200" noProof="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marL="342900" lvl="0" indent="-342900" algn="r" defTabSz="914400" rtl="0" eaLnBrk="1" fontAlgn="base" latinLnBrk="0" hangingPunct="1">
              <a:lnSpc>
                <a:spcPct val="110000"/>
              </a:lnSpc>
              <a:spcBef>
                <a:spcPts val="600"/>
              </a:spcBef>
              <a:spcAft>
                <a:spcPct val="0"/>
              </a:spcAft>
              <a:buFont typeface="Arial" pitchFamily="34" charset="0"/>
              <a:buNone/>
            </a:pPr>
            <a:r>
              <a:rPr lang="en-US" smtClean="0"/>
              <a:t>Click to edit Master text styles</a:t>
            </a:r>
          </a:p>
        </p:txBody>
      </p:sp>
    </p:spTree>
    <p:extLst>
      <p:ext uri="{BB962C8B-B14F-4D97-AF65-F5344CB8AC3E}">
        <p14:creationId xmlns:p14="http://schemas.microsoft.com/office/powerpoint/2010/main" val="326557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sp>
        <p:nvSpPr>
          <p:cNvPr id="14" name="Freeform 41"/>
          <p:cNvSpPr>
            <a:spLocks noChangeAspect="1"/>
          </p:cNvSpPr>
          <p:nvPr userDrawn="1"/>
        </p:nvSpPr>
        <p:spPr bwMode="gray">
          <a:xfrm>
            <a:off x="1" y="1"/>
            <a:ext cx="4822581" cy="5591175"/>
          </a:xfrm>
          <a:custGeom>
            <a:avLst/>
            <a:gdLst/>
            <a:ahLst/>
            <a:cxnLst>
              <a:cxn ang="0">
                <a:pos x="0" y="0"/>
              </a:cxn>
              <a:cxn ang="0">
                <a:pos x="0" y="3522"/>
              </a:cxn>
              <a:cxn ang="0">
                <a:pos x="2247" y="3522"/>
              </a:cxn>
              <a:cxn ang="0">
                <a:pos x="3291" y="0"/>
              </a:cxn>
              <a:cxn ang="0">
                <a:pos x="0" y="0"/>
              </a:cxn>
            </a:cxnLst>
            <a:rect l="0" t="0" r="r" b="b"/>
            <a:pathLst>
              <a:path w="3291" h="3522">
                <a:moveTo>
                  <a:pt x="0" y="0"/>
                </a:moveTo>
                <a:lnTo>
                  <a:pt x="0" y="3522"/>
                </a:lnTo>
                <a:lnTo>
                  <a:pt x="2247" y="3522"/>
                </a:lnTo>
                <a:lnTo>
                  <a:pt x="3291"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6" name="Title 9"/>
          <p:cNvSpPr>
            <a:spLocks noGrp="1"/>
          </p:cNvSpPr>
          <p:nvPr>
            <p:ph type="title" hasCustomPrompt="1"/>
          </p:nvPr>
        </p:nvSpPr>
        <p:spPr bwMode="gray">
          <a:xfrm>
            <a:off x="317989" y="1556792"/>
            <a:ext cx="3522853" cy="2016224"/>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dirty="0" smtClean="0"/>
              <a:t>Thank you!</a:t>
            </a:r>
            <a:endParaRPr lang="en-GB" dirty="0"/>
          </a:p>
        </p:txBody>
      </p:sp>
      <p:sp>
        <p:nvSpPr>
          <p:cNvPr id="7" name="Text Placeholder 16"/>
          <p:cNvSpPr>
            <a:spLocks noGrp="1"/>
          </p:cNvSpPr>
          <p:nvPr>
            <p:ph type="body" sz="quarter" idx="10" hasCustomPrompt="1"/>
          </p:nvPr>
        </p:nvSpPr>
        <p:spPr bwMode="gray">
          <a:xfrm>
            <a:off x="317989" y="3789363"/>
            <a:ext cx="3124200" cy="1079500"/>
          </a:xfrm>
          <a:noFill/>
          <a:ln w="9525">
            <a:noFill/>
            <a:miter lim="800000"/>
            <a:headEnd/>
            <a:tailEnd/>
          </a:ln>
        </p:spPr>
        <p:txBody>
          <a:bodyPr vert="horz" wrap="square" lIns="0" tIns="0" rIns="0" bIns="0" numCol="1" anchor="t" anchorCtr="0" compatLnSpc="1">
            <a:prstTxWarp prst="textNoShape">
              <a:avLst/>
            </a:prstTxWarp>
            <a:noAutofit/>
          </a:bodyPr>
          <a:lstStyle>
            <a:lvl1pPr marL="342900" indent="-34290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r>
              <a:rPr lang="en-GB" dirty="0" smtClean="0"/>
              <a:t>Presentation by Name Surname</a:t>
            </a:r>
            <a:endParaRPr lang="en-GB" dirty="0"/>
          </a:p>
        </p:txBody>
      </p:sp>
    </p:spTree>
    <p:extLst>
      <p:ext uri="{BB962C8B-B14F-4D97-AF65-F5344CB8AC3E}">
        <p14:creationId xmlns:p14="http://schemas.microsoft.com/office/powerpoint/2010/main" val="148642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12" name="Freeform 6"/>
          <p:cNvSpPr>
            <a:spLocks noChangeAspect="1"/>
          </p:cNvSpPr>
          <p:nvPr userDrawn="1"/>
        </p:nvSpPr>
        <p:spPr bwMode="gray">
          <a:xfrm>
            <a:off x="0" y="547688"/>
            <a:ext cx="4673112" cy="5043488"/>
          </a:xfrm>
          <a:custGeom>
            <a:avLst/>
            <a:gdLst/>
            <a:ahLst/>
            <a:cxnLst>
              <a:cxn ang="0">
                <a:pos x="3189" y="0"/>
              </a:cxn>
              <a:cxn ang="0">
                <a:pos x="476" y="0"/>
              </a:cxn>
              <a:cxn ang="0">
                <a:pos x="0" y="1608"/>
              </a:cxn>
              <a:cxn ang="0">
                <a:pos x="0" y="3177"/>
              </a:cxn>
              <a:cxn ang="0">
                <a:pos x="2247" y="3177"/>
              </a:cxn>
              <a:cxn ang="0">
                <a:pos x="3189" y="0"/>
              </a:cxn>
            </a:cxnLst>
            <a:rect l="0" t="0" r="r" b="b"/>
            <a:pathLst>
              <a:path w="3189" h="3177">
                <a:moveTo>
                  <a:pt x="3189" y="0"/>
                </a:moveTo>
                <a:lnTo>
                  <a:pt x="476" y="0"/>
                </a:lnTo>
                <a:lnTo>
                  <a:pt x="0" y="1608"/>
                </a:lnTo>
                <a:lnTo>
                  <a:pt x="0" y="3177"/>
                </a:lnTo>
                <a:lnTo>
                  <a:pt x="2247" y="3177"/>
                </a:lnTo>
                <a:lnTo>
                  <a:pt x="3189"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5" name="Title 9"/>
          <p:cNvSpPr>
            <a:spLocks noGrp="1"/>
          </p:cNvSpPr>
          <p:nvPr>
            <p:ph type="title"/>
          </p:nvPr>
        </p:nvSpPr>
        <p:spPr bwMode="gray">
          <a:xfrm>
            <a:off x="716803" y="1844824"/>
            <a:ext cx="3061559" cy="1943892"/>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6" name="Text Placeholder 16"/>
          <p:cNvSpPr>
            <a:spLocks noGrp="1"/>
          </p:cNvSpPr>
          <p:nvPr>
            <p:ph type="body" sz="quarter" idx="10"/>
          </p:nvPr>
        </p:nvSpPr>
        <p:spPr bwMode="gray">
          <a:xfrm>
            <a:off x="716802" y="4005064"/>
            <a:ext cx="2725226" cy="1079500"/>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grpSp>
        <p:nvGrpSpPr>
          <p:cNvPr id="8" name="Group 7"/>
          <p:cNvGrpSpPr>
            <a:grpSpLocks noChangeAspect="1"/>
          </p:cNvGrpSpPr>
          <p:nvPr userDrawn="1"/>
        </p:nvGrpSpPr>
        <p:grpSpPr>
          <a:xfrm>
            <a:off x="716803" y="548680"/>
            <a:ext cx="1688771" cy="1080000"/>
            <a:chOff x="-2592388" y="0"/>
            <a:chExt cx="2592388" cy="1530350"/>
          </a:xfrm>
          <a:solidFill>
            <a:schemeClr val="bg1"/>
          </a:solidFill>
        </p:grpSpPr>
        <p:sp>
          <p:nvSpPr>
            <p:cNvPr id="9"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0"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25921077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rademark statement">
    <p:spTree>
      <p:nvGrpSpPr>
        <p:cNvPr id="1" name=""/>
        <p:cNvGrpSpPr/>
        <p:nvPr/>
      </p:nvGrpSpPr>
      <p:grpSpPr>
        <a:xfrm>
          <a:off x="0" y="0"/>
          <a:ext cx="0" cy="0"/>
          <a:chOff x="0" y="0"/>
          <a:chExt cx="0" cy="0"/>
        </a:xfrm>
      </p:grpSpPr>
      <p:sp>
        <p:nvSpPr>
          <p:cNvPr id="1030" name="Freeform 6"/>
          <p:cNvSpPr>
            <a:spLocks noChangeAspect="1"/>
          </p:cNvSpPr>
          <p:nvPr userDrawn="1"/>
        </p:nvSpPr>
        <p:spPr bwMode="gray">
          <a:xfrm>
            <a:off x="-1466" y="0"/>
            <a:ext cx="4841632" cy="3432176"/>
          </a:xfrm>
          <a:custGeom>
            <a:avLst/>
            <a:gdLst/>
            <a:ahLst/>
            <a:cxnLst>
              <a:cxn ang="0">
                <a:pos x="0" y="2162"/>
              </a:cxn>
              <a:cxn ang="0">
                <a:pos x="2660" y="2162"/>
              </a:cxn>
              <a:cxn ang="0">
                <a:pos x="3304" y="0"/>
              </a:cxn>
              <a:cxn ang="0">
                <a:pos x="0" y="0"/>
              </a:cxn>
              <a:cxn ang="0">
                <a:pos x="0" y="2162"/>
              </a:cxn>
            </a:cxnLst>
            <a:rect l="0" t="0" r="r" b="b"/>
            <a:pathLst>
              <a:path w="3304" h="2162">
                <a:moveTo>
                  <a:pt x="0" y="2162"/>
                </a:moveTo>
                <a:lnTo>
                  <a:pt x="2660" y="2162"/>
                </a:lnTo>
                <a:lnTo>
                  <a:pt x="3304" y="0"/>
                </a:lnTo>
                <a:lnTo>
                  <a:pt x="0" y="0"/>
                </a:lnTo>
                <a:lnTo>
                  <a:pt x="0" y="2162"/>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8" name="Text Placeholder 4"/>
          <p:cNvSpPr>
            <a:spLocks noGrp="1"/>
          </p:cNvSpPr>
          <p:nvPr>
            <p:ph type="body" sz="quarter" idx="10"/>
          </p:nvPr>
        </p:nvSpPr>
        <p:spPr bwMode="gray">
          <a:xfrm>
            <a:off x="252047" y="3686630"/>
            <a:ext cx="3646714" cy="2406196"/>
          </a:xfrm>
          <a:prstGeom prst="rect">
            <a:avLst/>
          </a:prstGeom>
          <a:noFill/>
          <a:ln w="9525">
            <a:noFill/>
            <a:miter lim="800000"/>
            <a:headEnd/>
            <a:tailEnd/>
          </a:ln>
        </p:spPr>
        <p:txBody>
          <a:bodyPr anchor="b">
            <a:noAutofit/>
          </a:bodyPr>
          <a:lstStyle>
            <a:lvl1pPr>
              <a:defRPr lang="en-US" sz="900" b="0" dirty="0" smtClean="0">
                <a:solidFill>
                  <a:schemeClr val="tx1"/>
                </a:solidFill>
                <a:latin typeface="+mn-lt"/>
                <a:ea typeface="+mn-ea"/>
                <a:cs typeface="+mn-cs"/>
              </a:defRPr>
            </a:lvl1pPr>
          </a:lstStyle>
          <a:p>
            <a:pPr lvl="0"/>
            <a:r>
              <a:rPr lang="en-US" smtClean="0"/>
              <a:t>Click to edit Master text styles</a:t>
            </a:r>
          </a:p>
        </p:txBody>
      </p:sp>
      <p:grpSp>
        <p:nvGrpSpPr>
          <p:cNvPr id="7" name="Group 6"/>
          <p:cNvGrpSpPr>
            <a:grpSpLocks noChangeAspect="1"/>
          </p:cNvGrpSpPr>
          <p:nvPr userDrawn="1"/>
        </p:nvGrpSpPr>
        <p:grpSpPr>
          <a:xfrm>
            <a:off x="118582" y="0"/>
            <a:ext cx="2392974" cy="1530350"/>
            <a:chOff x="-2592388" y="0"/>
            <a:chExt cx="2592388" cy="1530350"/>
          </a:xfrm>
          <a:solidFill>
            <a:schemeClr val="bg1"/>
          </a:solidFill>
        </p:grpSpPr>
        <p:sp>
          <p:nvSpPr>
            <p:cNvPr id="9"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0"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3423450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81519016-4934-5148-BEA2-2DF97C695A8F}" type="datetimeFigureOut">
              <a:rPr lang="en-US" smtClean="0"/>
              <a:t>4/17/17</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519016-4934-5148-BEA2-2DF97C695A8F}" type="datetimeFigureOut">
              <a:rPr lang="en-US" smtClean="0"/>
              <a:t>4/17/17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4/17/17</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1519016-4934-5148-BEA2-2DF97C695A8F}" type="datetimeFigureOut">
              <a:rPr lang="en-US" smtClean="0"/>
              <a:t>4/17/17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1519016-4934-5148-BEA2-2DF97C695A8F}" type="datetimeFigureOut">
              <a:rPr lang="en-US" smtClean="0"/>
              <a:t>4/17/17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19016-4934-5148-BEA2-2DF97C695A8F}" type="datetimeFigureOut">
              <a:rPr lang="en-US" smtClean="0"/>
              <a:t>4/17/17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grpSp>
        <p:nvGrpSpPr>
          <p:cNvPr id="2" name="Group 12"/>
          <p:cNvGrpSpPr>
            <a:grpSpLocks noChangeAspect="1"/>
          </p:cNvGrpSpPr>
          <p:nvPr userDrawn="1"/>
        </p:nvGrpSpPr>
        <p:grpSpPr bwMode="gray">
          <a:xfrm>
            <a:off x="-10257" y="-1"/>
            <a:ext cx="9154257" cy="6858001"/>
            <a:chOff x="-10601325" y="-457200"/>
            <a:chExt cx="9917112" cy="6858001"/>
          </a:xfrm>
        </p:grpSpPr>
        <p:sp>
          <p:nvSpPr>
            <p:cNvPr id="14" name="Freeform 12"/>
            <p:cNvSpPr>
              <a:spLocks/>
            </p:cNvSpPr>
            <p:nvPr userDrawn="1"/>
          </p:nvSpPr>
          <p:spPr bwMode="gray">
            <a:xfrm>
              <a:off x="-10601325" y="-457200"/>
              <a:ext cx="5397500" cy="3236913"/>
            </a:xfrm>
            <a:custGeom>
              <a:avLst/>
              <a:gdLst/>
              <a:ahLst/>
              <a:cxnLst>
                <a:cxn ang="0">
                  <a:pos x="0" y="0"/>
                </a:cxn>
                <a:cxn ang="0">
                  <a:pos x="0" y="2039"/>
                </a:cxn>
                <a:cxn ang="0">
                  <a:pos x="2796" y="2039"/>
                </a:cxn>
                <a:cxn ang="0">
                  <a:pos x="3400" y="0"/>
                </a:cxn>
                <a:cxn ang="0">
                  <a:pos x="0" y="0"/>
                </a:cxn>
              </a:cxnLst>
              <a:rect l="0" t="0" r="r" b="b"/>
              <a:pathLst>
                <a:path w="3400" h="2039">
                  <a:moveTo>
                    <a:pt x="0" y="0"/>
                  </a:moveTo>
                  <a:lnTo>
                    <a:pt x="0" y="2039"/>
                  </a:lnTo>
                  <a:lnTo>
                    <a:pt x="2796" y="2039"/>
                  </a:lnTo>
                  <a:lnTo>
                    <a:pt x="3400"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5" name="Freeform 10"/>
            <p:cNvSpPr>
              <a:spLocks/>
            </p:cNvSpPr>
            <p:nvPr userDrawn="1"/>
          </p:nvSpPr>
          <p:spPr bwMode="gray">
            <a:xfrm>
              <a:off x="-8240713" y="1362075"/>
              <a:ext cx="7556500" cy="5038726"/>
            </a:xfrm>
            <a:custGeom>
              <a:avLst/>
              <a:gdLst/>
              <a:ahLst/>
              <a:cxnLst>
                <a:cxn ang="0">
                  <a:pos x="940" y="0"/>
                </a:cxn>
                <a:cxn ang="0">
                  <a:pos x="0" y="3174"/>
                </a:cxn>
                <a:cxn ang="0">
                  <a:pos x="4760" y="3174"/>
                </a:cxn>
                <a:cxn ang="0">
                  <a:pos x="4760" y="0"/>
                </a:cxn>
                <a:cxn ang="0">
                  <a:pos x="940" y="0"/>
                </a:cxn>
              </a:cxnLst>
              <a:rect l="0" t="0" r="r" b="b"/>
              <a:pathLst>
                <a:path w="4760" h="3174">
                  <a:moveTo>
                    <a:pt x="940" y="0"/>
                  </a:moveTo>
                  <a:lnTo>
                    <a:pt x="0" y="3174"/>
                  </a:lnTo>
                  <a:lnTo>
                    <a:pt x="4760" y="3174"/>
                  </a:lnTo>
                  <a:lnTo>
                    <a:pt x="4760" y="0"/>
                  </a:lnTo>
                  <a:lnTo>
                    <a:pt x="94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6" name="Freeform 14"/>
            <p:cNvSpPr>
              <a:spLocks/>
            </p:cNvSpPr>
            <p:nvPr userDrawn="1"/>
          </p:nvSpPr>
          <p:spPr bwMode="gray">
            <a:xfrm>
              <a:off x="-7169150" y="1362075"/>
              <a:ext cx="1425575" cy="1417638"/>
            </a:xfrm>
            <a:custGeom>
              <a:avLst/>
              <a:gdLst/>
              <a:ahLst/>
              <a:cxnLst>
                <a:cxn ang="0">
                  <a:pos x="898" y="0"/>
                </a:cxn>
                <a:cxn ang="0">
                  <a:pos x="265" y="0"/>
                </a:cxn>
                <a:cxn ang="0">
                  <a:pos x="0" y="893"/>
                </a:cxn>
                <a:cxn ang="0">
                  <a:pos x="633" y="893"/>
                </a:cxn>
                <a:cxn ang="0">
                  <a:pos x="898" y="0"/>
                </a:cxn>
              </a:cxnLst>
              <a:rect l="0" t="0" r="r" b="b"/>
              <a:pathLst>
                <a:path w="898" h="893">
                  <a:moveTo>
                    <a:pt x="898" y="0"/>
                  </a:moveTo>
                  <a:lnTo>
                    <a:pt x="265" y="0"/>
                  </a:lnTo>
                  <a:lnTo>
                    <a:pt x="0" y="893"/>
                  </a:lnTo>
                  <a:lnTo>
                    <a:pt x="633" y="893"/>
                  </a:lnTo>
                  <a:lnTo>
                    <a:pt x="898" y="0"/>
                  </a:lnTo>
                  <a:close/>
                </a:path>
              </a:pathLst>
            </a:custGeom>
            <a:solidFill>
              <a:srgbClr val="00257A"/>
            </a:soli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grpSp>
      <p:sp>
        <p:nvSpPr>
          <p:cNvPr id="10" name="Title 9"/>
          <p:cNvSpPr>
            <a:spLocks noGrp="1"/>
          </p:cNvSpPr>
          <p:nvPr userDrawn="1">
            <p:ph type="title"/>
          </p:nvPr>
        </p:nvSpPr>
        <p:spPr bwMode="gray">
          <a:xfrm>
            <a:off x="4638469" y="2492896"/>
            <a:ext cx="4187542" cy="2232248"/>
          </a:xfrm>
          <a:noFill/>
          <a:ln w="9525">
            <a:noFill/>
            <a:miter lim="800000"/>
            <a:headEnd/>
            <a:tailEnd/>
          </a:ln>
        </p:spPr>
        <p:txBody>
          <a:bodyPr vert="horz" wrap="square" lIns="0" tIns="0" rIns="0" bIns="0" numCol="1" anchor="t" anchorCtr="0" compatLnSpc="1">
            <a:prstTxWarp prst="textNoShape">
              <a:avLst/>
            </a:prstTxWarp>
            <a:noAutofit/>
          </a:bodyPr>
          <a:lstStyle>
            <a:lvl1pPr algn="r" rtl="0" eaLnBrk="1" fontAlgn="base" hangingPunct="1">
              <a:spcBef>
                <a:spcPct val="40000"/>
              </a:spcBef>
              <a:spcAft>
                <a:spcPct val="0"/>
              </a:spcAft>
              <a:defRPr lang="en-GB" sz="3000" b="1" dirty="0" smtClean="0">
                <a:solidFill>
                  <a:schemeClr val="bg1"/>
                </a:solidFill>
                <a:latin typeface="+mj-lt"/>
                <a:ea typeface="+mj-ea"/>
                <a:cs typeface="+mj-cs"/>
              </a:defRPr>
            </a:lvl1pPr>
          </a:lstStyle>
          <a:p>
            <a:r>
              <a:rPr lang="en-US" dirty="0" smtClean="0"/>
              <a:t>Click to edit</a:t>
            </a:r>
            <a:endParaRPr lang="en-GB" dirty="0"/>
          </a:p>
        </p:txBody>
      </p:sp>
      <p:sp>
        <p:nvSpPr>
          <p:cNvPr id="17" name="Text Placeholder 16"/>
          <p:cNvSpPr>
            <a:spLocks noGrp="1"/>
          </p:cNvSpPr>
          <p:nvPr userDrawn="1">
            <p:ph type="body" sz="quarter" idx="10"/>
          </p:nvPr>
        </p:nvSpPr>
        <p:spPr bwMode="gray">
          <a:xfrm>
            <a:off x="4638469" y="5013176"/>
            <a:ext cx="4187542" cy="151216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r"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stStyle>
          <a:p>
            <a:pPr lvl="0"/>
            <a:r>
              <a:rPr lang="en-US" smtClean="0"/>
              <a:t>Click to edit Master text styles</a:t>
            </a:r>
          </a:p>
        </p:txBody>
      </p:sp>
      <p:sp>
        <p:nvSpPr>
          <p:cNvPr id="37" name="TextBox 36"/>
          <p:cNvSpPr txBox="1"/>
          <p:nvPr/>
        </p:nvSpPr>
        <p:spPr>
          <a:xfrm>
            <a:off x="386624" y="899428"/>
            <a:ext cx="3423079" cy="338554"/>
          </a:xfrm>
          <a:prstGeom prst="rect">
            <a:avLst/>
          </a:prstGeom>
          <a:noFill/>
        </p:spPr>
        <p:txBody>
          <a:bodyPr wrap="none" rtlCol="0">
            <a:spAutoFit/>
          </a:bodyPr>
          <a:lstStyle/>
          <a:p>
            <a:pPr algn="ctr" defTabSz="914400">
              <a:defRPr/>
            </a:pPr>
            <a:r>
              <a:rPr lang="en-US" sz="1600" kern="0" dirty="0" smtClean="0">
                <a:solidFill>
                  <a:srgbClr val="FFFFFF"/>
                </a:solidFill>
                <a:latin typeface="Optima"/>
                <a:cs typeface="Optima"/>
              </a:rPr>
              <a:t>Enterprise   Agile   Practice   Patterns</a:t>
            </a:r>
            <a:endParaRPr lang="en-US" sz="1600" kern="0" dirty="0">
              <a:solidFill>
                <a:srgbClr val="FFFFFF"/>
              </a:solidFill>
              <a:latin typeface="Optima"/>
              <a:cs typeface="Optima"/>
            </a:endParaRPr>
          </a:p>
        </p:txBody>
      </p:sp>
      <p:sp>
        <p:nvSpPr>
          <p:cNvPr id="39" name="TextBox 38"/>
          <p:cNvSpPr txBox="1"/>
          <p:nvPr/>
        </p:nvSpPr>
        <p:spPr>
          <a:xfrm>
            <a:off x="517396" y="519064"/>
            <a:ext cx="3124039" cy="461665"/>
          </a:xfrm>
          <a:prstGeom prst="rect">
            <a:avLst/>
          </a:prstGeom>
          <a:noFill/>
        </p:spPr>
        <p:txBody>
          <a:bodyPr wrap="square" rtlCol="0">
            <a:spAutoFit/>
          </a:bodyPr>
          <a:lstStyle/>
          <a:p>
            <a:pPr algn="dist" defTabSz="914400">
              <a:defRPr/>
            </a:pPr>
            <a:r>
              <a:rPr lang="en-US" sz="2400" kern="0" dirty="0" smtClean="0">
                <a:solidFill>
                  <a:srgbClr val="FFFFFF"/>
                </a:solidFill>
                <a:latin typeface="Optima"/>
                <a:cs typeface="Optima"/>
              </a:rPr>
              <a:t>XS  ALE</a:t>
            </a:r>
            <a:endParaRPr lang="en-US" sz="2400" kern="0" dirty="0">
              <a:solidFill>
                <a:srgbClr val="FFFFFF"/>
              </a:solidFill>
              <a:latin typeface="Optima"/>
              <a:cs typeface="Optima"/>
            </a:endParaRPr>
          </a:p>
        </p:txBody>
      </p:sp>
      <p:grpSp>
        <p:nvGrpSpPr>
          <p:cNvPr id="40" name="Group 39"/>
          <p:cNvGrpSpPr/>
          <p:nvPr/>
        </p:nvGrpSpPr>
        <p:grpSpPr>
          <a:xfrm>
            <a:off x="1652880" y="613351"/>
            <a:ext cx="291212" cy="315480"/>
            <a:chOff x="1575169" y="119980"/>
            <a:chExt cx="282792" cy="282792"/>
          </a:xfrm>
        </p:grpSpPr>
        <p:grpSp>
          <p:nvGrpSpPr>
            <p:cNvPr id="41" name="Group 40"/>
            <p:cNvGrpSpPr/>
            <p:nvPr/>
          </p:nvGrpSpPr>
          <p:grpSpPr>
            <a:xfrm>
              <a:off x="1616433" y="163757"/>
              <a:ext cx="196646" cy="192734"/>
              <a:chOff x="1616433" y="163757"/>
              <a:chExt cx="196646" cy="192734"/>
            </a:xfrm>
          </p:grpSpPr>
          <p:sp>
            <p:nvSpPr>
              <p:cNvPr id="43" name="Circular Arrow 42"/>
              <p:cNvSpPr/>
              <p:nvPr/>
            </p:nvSpPr>
            <p:spPr>
              <a:xfrm rot="876914" flipV="1">
                <a:off x="1648832" y="194659"/>
                <a:ext cx="131666" cy="131666"/>
              </a:xfrm>
              <a:prstGeom prst="circularArrow">
                <a:avLst>
                  <a:gd name="adj1" fmla="val 15463"/>
                  <a:gd name="adj2" fmla="val 1778864"/>
                  <a:gd name="adj3" fmla="val 19507045"/>
                  <a:gd name="adj4" fmla="val 5671014"/>
                  <a:gd name="adj5" fmla="val 20027"/>
                </a:avLst>
              </a:prstGeom>
              <a:gradFill rotWithShape="1">
                <a:gsLst>
                  <a:gs pos="0">
                    <a:srgbClr val="5AA2AE">
                      <a:tint val="90000"/>
                    </a:srgbClr>
                  </a:gs>
                  <a:gs pos="48000">
                    <a:srgbClr val="5AA2AE">
                      <a:tint val="54000"/>
                      <a:satMod val="140000"/>
                    </a:srgbClr>
                  </a:gs>
                  <a:gs pos="100000">
                    <a:srgbClr val="5AA2AE">
                      <a:tint val="24000"/>
                      <a:satMod val="260000"/>
                    </a:srgbClr>
                  </a:gs>
                </a:gsLst>
                <a:lin ang="16200000" scaled="1"/>
              </a:gradFill>
              <a:ln w="12700" cap="flat" cmpd="sng" algn="ctr">
                <a:solidFill>
                  <a:srgbClr val="5AA2AE"/>
                </a:solidFill>
                <a:prstDash val="solid"/>
              </a:ln>
              <a:effectLst/>
            </p:spPr>
            <p:txBody>
              <a:bodyPr rtlCol="0" anchor="ctr"/>
              <a:lstStyle/>
              <a:p>
                <a:pPr algn="ctr" defTabSz="914400">
                  <a:defRPr/>
                </a:pPr>
                <a:endParaRPr lang="en-US" sz="2000" kern="0" dirty="0">
                  <a:solidFill>
                    <a:srgbClr val="FFFFFF"/>
                  </a:solidFill>
                  <a:latin typeface="Palatino Linotype"/>
                </a:endParaRPr>
              </a:p>
            </p:txBody>
          </p:sp>
          <p:sp>
            <p:nvSpPr>
              <p:cNvPr id="44" name="Circular Arrow 43"/>
              <p:cNvSpPr/>
              <p:nvPr/>
            </p:nvSpPr>
            <p:spPr>
              <a:xfrm rot="20723086">
                <a:off x="1616433" y="163757"/>
                <a:ext cx="196646" cy="192734"/>
              </a:xfrm>
              <a:prstGeom prst="circularArrow">
                <a:avLst>
                  <a:gd name="adj1" fmla="val 11608"/>
                  <a:gd name="adj2" fmla="val 1778864"/>
                  <a:gd name="adj3" fmla="val 19469433"/>
                  <a:gd name="adj4" fmla="val 4740062"/>
                  <a:gd name="adj5" fmla="val 14901"/>
                </a:avLst>
              </a:prstGeom>
              <a:gradFill rotWithShape="1">
                <a:gsLst>
                  <a:gs pos="0">
                    <a:srgbClr val="7F8FA9">
                      <a:tint val="90000"/>
                    </a:srgbClr>
                  </a:gs>
                  <a:gs pos="48000">
                    <a:srgbClr val="7F8FA9">
                      <a:tint val="54000"/>
                      <a:satMod val="140000"/>
                    </a:srgbClr>
                  </a:gs>
                  <a:gs pos="100000">
                    <a:srgbClr val="7F8FA9">
                      <a:tint val="24000"/>
                      <a:satMod val="260000"/>
                    </a:srgbClr>
                  </a:gs>
                </a:gsLst>
                <a:lin ang="16200000" scaled="1"/>
              </a:gradFill>
              <a:ln w="12700" cap="flat" cmpd="sng" algn="ctr">
                <a:solidFill>
                  <a:srgbClr val="7F8FA9"/>
                </a:solidFill>
                <a:prstDash val="solid"/>
              </a:ln>
              <a:effectLst/>
            </p:spPr>
            <p:txBody>
              <a:bodyPr rtlCol="0" anchor="ctr"/>
              <a:lstStyle/>
              <a:p>
                <a:pPr algn="ctr" defTabSz="914400">
                  <a:defRPr/>
                </a:pPr>
                <a:endParaRPr lang="en-US" sz="2000" kern="0" dirty="0">
                  <a:solidFill>
                    <a:srgbClr val="FFFFFF"/>
                  </a:solidFill>
                  <a:latin typeface="Palatino Linotype"/>
                </a:endParaRPr>
              </a:p>
            </p:txBody>
          </p:sp>
        </p:grpSp>
        <p:sp>
          <p:nvSpPr>
            <p:cNvPr id="42" name="Circular Arrow 41"/>
            <p:cNvSpPr/>
            <p:nvPr/>
          </p:nvSpPr>
          <p:spPr>
            <a:xfrm rot="876914" flipV="1">
              <a:off x="1575169" y="119980"/>
              <a:ext cx="282792" cy="282792"/>
            </a:xfrm>
            <a:prstGeom prst="circularArrow">
              <a:avLst>
                <a:gd name="adj1" fmla="val 10420"/>
                <a:gd name="adj2" fmla="val 1778864"/>
                <a:gd name="adj3" fmla="val 19582802"/>
                <a:gd name="adj4" fmla="val 3741760"/>
                <a:gd name="adj5" fmla="val 12500"/>
              </a:avLst>
            </a:prstGeom>
            <a:gradFill rotWithShape="1">
              <a:gsLst>
                <a:gs pos="0">
                  <a:srgbClr val="297FD5">
                    <a:tint val="90000"/>
                  </a:srgbClr>
                </a:gs>
                <a:gs pos="48000">
                  <a:srgbClr val="297FD5">
                    <a:tint val="54000"/>
                    <a:satMod val="140000"/>
                  </a:srgbClr>
                </a:gs>
                <a:gs pos="100000">
                  <a:srgbClr val="297FD5">
                    <a:tint val="24000"/>
                    <a:satMod val="260000"/>
                  </a:srgbClr>
                </a:gs>
              </a:gsLst>
              <a:lin ang="16200000" scaled="1"/>
            </a:gradFill>
            <a:ln w="12700" cap="flat" cmpd="sng" algn="ctr">
              <a:solidFill>
                <a:srgbClr val="297FD5"/>
              </a:solidFill>
              <a:prstDash val="solid"/>
            </a:ln>
            <a:effectLst/>
          </p:spPr>
          <p:txBody>
            <a:bodyPr rtlCol="0" anchor="ctr"/>
            <a:lstStyle/>
            <a:p>
              <a:pPr algn="ctr" defTabSz="914400">
                <a:defRPr/>
              </a:pPr>
              <a:endParaRPr lang="en-US" sz="2000" kern="0" dirty="0">
                <a:solidFill>
                  <a:srgbClr val="FFFFFF"/>
                </a:solidFill>
                <a:latin typeface="Palatino Linotype"/>
              </a:endParaRPr>
            </a:p>
          </p:txBody>
        </p:sp>
      </p:grpSp>
    </p:spTree>
    <p:extLst>
      <p:ext uri="{BB962C8B-B14F-4D97-AF65-F5344CB8AC3E}">
        <p14:creationId xmlns:p14="http://schemas.microsoft.com/office/powerpoint/2010/main" val="38877486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519016-4934-5148-BEA2-2DF97C695A8F}" type="datetimeFigureOut">
              <a:rPr lang="en-US" smtClean="0"/>
              <a:t>4/17/17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4/17/17</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8" name="Title 1"/>
          <p:cNvSpPr>
            <a:spLocks noGrp="1"/>
          </p:cNvSpPr>
          <p:nvPr>
            <p:ph type="title" hasCustomPrompt="1"/>
          </p:nvPr>
        </p:nvSpPr>
        <p:spPr>
          <a:xfrm>
            <a:off x="1714500" y="111269"/>
            <a:ext cx="7366000" cy="533400"/>
          </a:xfrm>
        </p:spPr>
        <p:txBody>
          <a:bodyPr/>
          <a:lstStyle>
            <a:lvl1pPr algn="ctr">
              <a:defRPr sz="2300" b="1" cap="none">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7272482" cy="5429250"/>
          </a:xfrm>
        </p:spPr>
        <p:txBody>
          <a:bodyPr/>
          <a:lstStyle>
            <a:lvl1pPr>
              <a:defRPr sz="2000">
                <a:latin typeface="Optima"/>
                <a:cs typeface="Arial" panose="020B0604020202020204" pitchFamily="34" charset="0"/>
              </a:defRPr>
            </a:lvl1pPr>
            <a:lvl2pPr>
              <a:defRPr sz="1800">
                <a:latin typeface="Optima"/>
                <a:cs typeface="Arial" panose="020B0604020202020204" pitchFamily="34" charset="0"/>
              </a:defRPr>
            </a:lvl2pPr>
            <a:lvl3pPr>
              <a:defRPr sz="1700">
                <a:latin typeface="Optima"/>
                <a:cs typeface="Arial" panose="020B0604020202020204" pitchFamily="34" charset="0"/>
              </a:defRPr>
            </a:lvl3pPr>
            <a:lvl4pPr>
              <a:defRPr sz="1300">
                <a:latin typeface="Optima"/>
                <a:cs typeface="Arial" panose="020B0604020202020204" pitchFamily="34" charset="0"/>
              </a:defRPr>
            </a:lvl4pPr>
            <a:lvl5pPr>
              <a:defRPr sz="13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pPr>
                <a:defRPr/>
              </a:pPr>
              <a:t>‹#›</a:t>
            </a:fld>
            <a:endParaRPr lang="en-US" dirty="0"/>
          </a:p>
        </p:txBody>
      </p:sp>
      <p:sp>
        <p:nvSpPr>
          <p:cNvPr id="22" name="Rectangle 21"/>
          <p:cNvSpPr/>
          <p:nvPr userDrawn="1"/>
        </p:nvSpPr>
        <p:spPr>
          <a:xfrm flipV="1">
            <a:off x="12629" y="6371333"/>
            <a:ext cx="9131371" cy="486666"/>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1" y="6371333"/>
            <a:ext cx="1611789" cy="400170"/>
          </a:xfrm>
          <a:prstGeom prst="rect">
            <a:avLst/>
          </a:prstGeom>
        </p:spPr>
      </p:pic>
      <p:sp>
        <p:nvSpPr>
          <p:cNvPr id="26" name="Rectangle 11"/>
          <p:cNvSpPr/>
          <p:nvPr userDrawn="1"/>
        </p:nvSpPr>
        <p:spPr>
          <a:xfrm>
            <a:off x="31588" y="1659424"/>
            <a:ext cx="1684155" cy="269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fontAlgn="auto">
              <a:spcBef>
                <a:spcPts val="0"/>
              </a:spcBef>
              <a:spcAft>
                <a:spcPts val="0"/>
              </a:spcAft>
              <a:defRPr/>
            </a:pPr>
            <a:r>
              <a:rPr lang="en-US" sz="1200" dirty="0" smtClean="0">
                <a:solidFill>
                  <a:schemeClr val="tx1"/>
                </a:solidFill>
                <a:latin typeface="Optima"/>
              </a:rPr>
              <a:t>Agility &amp;</a:t>
            </a:r>
            <a:r>
              <a:rPr lang="en-US" sz="1200" baseline="0" dirty="0" smtClean="0">
                <a:solidFill>
                  <a:schemeClr val="tx1"/>
                </a:solidFill>
                <a:latin typeface="Optima"/>
              </a:rPr>
              <a:t> Coordination</a:t>
            </a:r>
            <a:endParaRPr lang="en-US" sz="1200" dirty="0">
              <a:solidFill>
                <a:schemeClr val="tx1"/>
              </a:solidFill>
              <a:latin typeface="Optima"/>
            </a:endParaRPr>
          </a:p>
        </p:txBody>
      </p:sp>
      <p:sp>
        <p:nvSpPr>
          <p:cNvPr id="27" name="Rectangle 16"/>
          <p:cNvSpPr/>
          <p:nvPr userDrawn="1"/>
        </p:nvSpPr>
        <p:spPr>
          <a:xfrm flipV="1">
            <a:off x="-3137" y="1928813"/>
            <a:ext cx="1610175" cy="4442520"/>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28" name="Picture 27"/>
          <p:cNvPicPr>
            <a:picLocks noChangeAspect="1"/>
          </p:cNvPicPr>
          <p:nvPr userDrawn="1"/>
        </p:nvPicPr>
        <p:blipFill>
          <a:blip r:embed="rId3" cstate="email">
            <a:extLst>
              <a:ext uri="{BEBA8EAE-BF5A-486C-A8C5-ECC9F3942E4B}">
                <a14:imgProps xmlns:a14="http://schemas.microsoft.com/office/drawing/2010/main">
                  <a14:imgLayer r:embed="rId4">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8438" y="76544"/>
            <a:ext cx="1624463" cy="1607038"/>
          </a:xfrm>
          <a:prstGeom prst="rect">
            <a:avLst/>
          </a:prstGeom>
        </p:spPr>
      </p:pic>
    </p:spTree>
    <p:extLst>
      <p:ext uri="{BB962C8B-B14F-4D97-AF65-F5344CB8AC3E}">
        <p14:creationId xmlns:p14="http://schemas.microsoft.com/office/powerpoint/2010/main" val="107730302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714500" y="111269"/>
            <a:ext cx="7366000" cy="533400"/>
          </a:xfrm>
        </p:spPr>
        <p:txBody>
          <a:bodyPr/>
          <a:lstStyle>
            <a:lvl1pPr algn="ctr">
              <a:defRPr sz="2300" b="1" cap="none">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3504719" cy="5429250"/>
          </a:xfrm>
        </p:spPr>
        <p:txBody>
          <a:bodyPr/>
          <a:lstStyle>
            <a:lvl1pPr marL="194461" indent="-194461">
              <a:defRPr sz="1700">
                <a:latin typeface="Optima"/>
                <a:cs typeface="Arial" panose="020B0604020202020204" pitchFamily="34" charset="0"/>
              </a:defRPr>
            </a:lvl1pPr>
            <a:lvl2pPr marL="522532" indent="-187847">
              <a:defRPr sz="1500">
                <a:latin typeface="Optima"/>
                <a:cs typeface="Arial" panose="020B0604020202020204" pitchFamily="34" charset="0"/>
              </a:defRPr>
            </a:lvl2pPr>
            <a:lvl3pPr marL="761970" indent="-182555">
              <a:defRPr sz="1300">
                <a:latin typeface="Optima"/>
                <a:cs typeface="Arial" panose="020B0604020202020204" pitchFamily="34" charset="0"/>
              </a:defRPr>
            </a:lvl3pPr>
            <a:lvl4pPr marL="1001408" indent="-182555">
              <a:defRPr sz="1200">
                <a:latin typeface="Optima"/>
                <a:cs typeface="Arial" panose="020B0604020202020204" pitchFamily="34" charset="0"/>
              </a:defRPr>
            </a:lvl4pPr>
            <a:lvl5pPr marL="1239524" indent="-182555">
              <a:defRPr sz="12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11"/>
          </p:nvPr>
        </p:nvSpPr>
        <p:spPr>
          <a:xfrm>
            <a:off x="5323656" y="785813"/>
            <a:ext cx="3501415" cy="5429250"/>
          </a:xfrm>
        </p:spPr>
        <p:txBody>
          <a:bodyPr/>
          <a:lstStyle>
            <a:lvl1pPr marL="342622" indent="-342622" algn="l" defTabSz="456388" rtl="0" eaLnBrk="0" fontAlgn="base" hangingPunct="0">
              <a:spcBef>
                <a:spcPct val="20000"/>
              </a:spcBef>
              <a:spcAft>
                <a:spcPct val="0"/>
              </a:spcAft>
              <a:buFont typeface="Arial" pitchFamily="34" charset="0"/>
              <a:defRPr lang="en-US" sz="1700" kern="1200" dirty="0" smtClean="0">
                <a:solidFill>
                  <a:schemeClr val="tx1"/>
                </a:solidFill>
                <a:latin typeface="Optima"/>
                <a:ea typeface="+mn-ea"/>
                <a:cs typeface="Arial" panose="020B0604020202020204" pitchFamily="34" charset="0"/>
              </a:defRPr>
            </a:lvl1pPr>
            <a:lvl2pPr marL="620424" indent="-285739" algn="l" defTabSz="456388" rtl="0" eaLnBrk="0" fontAlgn="base" hangingPunct="0">
              <a:spcBef>
                <a:spcPct val="20000"/>
              </a:spcBef>
              <a:spcAft>
                <a:spcPct val="0"/>
              </a:spcAft>
              <a:buFont typeface="Arial" pitchFamily="34" charset="0"/>
              <a:defRPr lang="en-US" sz="1500" kern="1200" dirty="0" smtClean="0">
                <a:solidFill>
                  <a:schemeClr val="tx1"/>
                </a:solidFill>
                <a:latin typeface="Optima"/>
                <a:ea typeface="+mn-ea"/>
                <a:cs typeface="Arial" panose="020B0604020202020204" pitchFamily="34" charset="0"/>
              </a:defRPr>
            </a:lvl2pPr>
            <a:lvl3pPr marL="865153" indent="-285739" algn="l" defTabSz="456388" rtl="0" eaLnBrk="0" fontAlgn="base" hangingPunct="0">
              <a:spcBef>
                <a:spcPct val="20000"/>
              </a:spcBef>
              <a:spcAft>
                <a:spcPct val="0"/>
              </a:spcAft>
              <a:buFont typeface="Arial" pitchFamily="34" charset="0"/>
              <a:defRPr lang="en-US" sz="1300" kern="1200" dirty="0" smtClean="0">
                <a:solidFill>
                  <a:schemeClr val="tx1"/>
                </a:solidFill>
                <a:latin typeface="Optima"/>
                <a:ea typeface="+mn-ea"/>
                <a:cs typeface="Arial" panose="020B0604020202020204" pitchFamily="34" charset="0"/>
              </a:defRPr>
            </a:lvl3pPr>
            <a:lvl4pPr marL="1104592" indent="-285739" algn="l" defTabSz="456388" rtl="0" eaLnBrk="0" fontAlgn="base" hangingPunct="0">
              <a:spcBef>
                <a:spcPct val="20000"/>
              </a:spcBef>
              <a:spcAft>
                <a:spcPct val="0"/>
              </a:spcAft>
              <a:buFont typeface="Arial" pitchFamily="34" charset="0"/>
              <a:defRPr lang="en-US" sz="1200" kern="1200" dirty="0" smtClean="0">
                <a:solidFill>
                  <a:schemeClr val="tx1"/>
                </a:solidFill>
                <a:latin typeface="Optima"/>
                <a:ea typeface="+mn-ea"/>
                <a:cs typeface="Arial" panose="020B0604020202020204" pitchFamily="34" charset="0"/>
              </a:defRPr>
            </a:lvl4pPr>
            <a:lvl5pPr marL="1342707" indent="-285739" algn="l" defTabSz="456388" rtl="0" eaLnBrk="0" fontAlgn="base" hangingPunct="0">
              <a:spcBef>
                <a:spcPct val="20000"/>
              </a:spcBef>
              <a:spcAft>
                <a:spcPct val="0"/>
              </a:spcAft>
              <a:buFont typeface="Arial" pitchFamily="34" charset="0"/>
              <a:defRPr lang="en-US" sz="1200" kern="1200" dirty="0">
                <a:solidFill>
                  <a:schemeClr val="tx1"/>
                </a:solidFill>
                <a:latin typeface="Optima"/>
                <a:ea typeface="+mn-ea"/>
                <a:cs typeface="Arial" panose="020B0604020202020204" pitchFamily="34" charset="0"/>
              </a:defRPr>
            </a:lvl5pPr>
          </a:lstStyle>
          <a:p>
            <a:pPr marL="194461" lvl="0" indent="-194461" algn="l" defTabSz="456388" rtl="0" eaLnBrk="0" fontAlgn="base" hangingPunct="0">
              <a:spcBef>
                <a:spcPct val="20000"/>
              </a:spcBef>
              <a:spcAft>
                <a:spcPct val="0"/>
              </a:spcAft>
              <a:buFont typeface="Arial" pitchFamily="34" charset="0"/>
              <a:buChar char="•"/>
            </a:pPr>
            <a:r>
              <a:rPr lang="en-US" dirty="0" smtClean="0"/>
              <a:t>Click to edit Master text styles</a:t>
            </a:r>
          </a:p>
          <a:p>
            <a:pPr marL="522532" lvl="1" indent="-187847" algn="l" defTabSz="456388" rtl="0" eaLnBrk="0" fontAlgn="base" hangingPunct="0">
              <a:spcBef>
                <a:spcPct val="20000"/>
              </a:spcBef>
              <a:spcAft>
                <a:spcPct val="0"/>
              </a:spcAft>
              <a:buFont typeface="Arial" pitchFamily="34" charset="0"/>
              <a:buChar char="–"/>
            </a:pPr>
            <a:r>
              <a:rPr lang="en-US" dirty="0" smtClean="0"/>
              <a:t>Second level</a:t>
            </a:r>
          </a:p>
          <a:p>
            <a:pPr marL="761970" lvl="2" indent="-182555" algn="l" defTabSz="456388" rtl="0" eaLnBrk="0" fontAlgn="base" hangingPunct="0">
              <a:spcBef>
                <a:spcPct val="20000"/>
              </a:spcBef>
              <a:spcAft>
                <a:spcPct val="0"/>
              </a:spcAft>
              <a:buFont typeface="Arial" pitchFamily="34" charset="0"/>
              <a:buChar char="•"/>
            </a:pPr>
            <a:r>
              <a:rPr lang="en-US" dirty="0" smtClean="0"/>
              <a:t>Third level</a:t>
            </a:r>
          </a:p>
          <a:p>
            <a:pPr marL="1001408" lvl="3" indent="-182555" algn="l" defTabSz="456388" rtl="0" eaLnBrk="0" fontAlgn="base" hangingPunct="0">
              <a:spcBef>
                <a:spcPct val="20000"/>
              </a:spcBef>
              <a:spcAft>
                <a:spcPct val="0"/>
              </a:spcAft>
              <a:buFont typeface="Arial" pitchFamily="34" charset="0"/>
              <a:buChar char="–"/>
            </a:pPr>
            <a:r>
              <a:rPr lang="en-US" dirty="0" smtClean="0"/>
              <a:t>Fourth level</a:t>
            </a:r>
          </a:p>
          <a:p>
            <a:pPr marL="1239524" lvl="4" indent="-182555" algn="l" defTabSz="456388" rtl="0" eaLnBrk="0" fontAlgn="base" hangingPunct="0">
              <a:spcBef>
                <a:spcPct val="20000"/>
              </a:spcBef>
              <a:spcAft>
                <a:spcPct val="0"/>
              </a:spcAft>
              <a:buFont typeface="Arial" pitchFamily="34" charset="0"/>
              <a:buChar char="»"/>
            </a:pPr>
            <a:r>
              <a:rPr lang="en-US" dirty="0" smtClean="0"/>
              <a:t>Fifth level</a:t>
            </a:r>
            <a:endParaRPr lang="en-US" dirty="0"/>
          </a:p>
        </p:txBody>
      </p:sp>
      <p:sp>
        <p:nvSpPr>
          <p:cNvPr id="13" name="Rectangle 11"/>
          <p:cNvSpPr/>
          <p:nvPr userDrawn="1"/>
        </p:nvSpPr>
        <p:spPr>
          <a:xfrm>
            <a:off x="31588" y="1659424"/>
            <a:ext cx="1684155" cy="269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fontAlgn="auto">
              <a:spcBef>
                <a:spcPts val="0"/>
              </a:spcBef>
              <a:spcAft>
                <a:spcPts val="0"/>
              </a:spcAft>
              <a:defRPr/>
            </a:pPr>
            <a:r>
              <a:rPr lang="en-US" sz="1200" dirty="0" smtClean="0">
                <a:solidFill>
                  <a:schemeClr val="tx1"/>
                </a:solidFill>
                <a:latin typeface="Optima"/>
              </a:rPr>
              <a:t>Agility &amp;</a:t>
            </a:r>
            <a:r>
              <a:rPr lang="en-US" sz="1200" baseline="0" dirty="0" smtClean="0">
                <a:solidFill>
                  <a:schemeClr val="tx1"/>
                </a:solidFill>
                <a:latin typeface="Optima"/>
              </a:rPr>
              <a:t> Coordination</a:t>
            </a:r>
            <a:endParaRPr lang="en-US" sz="1200" dirty="0">
              <a:solidFill>
                <a:schemeClr val="tx1"/>
              </a:solidFill>
              <a:latin typeface="Optima"/>
            </a:endParaRPr>
          </a:p>
        </p:txBody>
      </p:sp>
      <p:sp>
        <p:nvSpPr>
          <p:cNvPr id="14" name="Rectangle 13"/>
          <p:cNvSpPr/>
          <p:nvPr userDrawn="1"/>
        </p:nvSpPr>
        <p:spPr>
          <a:xfrm flipV="1">
            <a:off x="12629" y="6371333"/>
            <a:ext cx="9131371" cy="486666"/>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17"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18" name="Rectangle 16"/>
          <p:cNvSpPr/>
          <p:nvPr userDrawn="1"/>
        </p:nvSpPr>
        <p:spPr>
          <a:xfrm flipV="1">
            <a:off x="-3137" y="1928813"/>
            <a:ext cx="1610175" cy="4442520"/>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19"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pPr>
                <a:defRPr/>
              </a:pPr>
              <a:t>‹#›</a:t>
            </a:fld>
            <a:endParaRPr lang="en-US" dirty="0"/>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1" y="6371333"/>
            <a:ext cx="1611789" cy="400170"/>
          </a:xfrm>
          <a:prstGeom prst="rect">
            <a:avLst/>
          </a:prstGeom>
        </p:spPr>
      </p:pic>
      <p:pic>
        <p:nvPicPr>
          <p:cNvPr id="34" name="Picture 33"/>
          <p:cNvPicPr>
            <a:picLocks noChangeAspect="1"/>
          </p:cNvPicPr>
          <p:nvPr userDrawn="1"/>
        </p:nvPicPr>
        <p:blipFill>
          <a:blip r:embed="rId3" cstate="email">
            <a:extLst>
              <a:ext uri="{BEBA8EAE-BF5A-486C-A8C5-ECC9F3942E4B}">
                <a14:imgProps xmlns:a14="http://schemas.microsoft.com/office/drawing/2010/main">
                  <a14:imgLayer r:embed="rId4">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8438" y="76544"/>
            <a:ext cx="1624463" cy="1607038"/>
          </a:xfrm>
          <a:prstGeom prst="rect">
            <a:avLst/>
          </a:prstGeom>
        </p:spPr>
      </p:pic>
    </p:spTree>
    <p:extLst>
      <p:ext uri="{BB962C8B-B14F-4D97-AF65-F5344CB8AC3E}">
        <p14:creationId xmlns:p14="http://schemas.microsoft.com/office/powerpoint/2010/main" val="20024687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etter 1">
    <p:spTree>
      <p:nvGrpSpPr>
        <p:cNvPr id="1" name=""/>
        <p:cNvGrpSpPr/>
        <p:nvPr/>
      </p:nvGrpSpPr>
      <p:grpSpPr>
        <a:xfrm>
          <a:off x="0" y="0"/>
          <a:ext cx="0" cy="0"/>
          <a:chOff x="0" y="0"/>
          <a:chExt cx="0" cy="0"/>
        </a:xfrm>
      </p:grpSpPr>
      <p:sp>
        <p:nvSpPr>
          <p:cNvPr id="22" name="Text Placeholder 4"/>
          <p:cNvSpPr>
            <a:spLocks noGrp="1"/>
          </p:cNvSpPr>
          <p:nvPr>
            <p:ph type="body" sz="quarter" idx="15" hasCustomPrompt="1"/>
          </p:nvPr>
        </p:nvSpPr>
        <p:spPr bwMode="gray">
          <a:xfrm>
            <a:off x="2113085" y="6421438"/>
            <a:ext cx="1594338" cy="175914"/>
          </a:xfrm>
        </p:spPr>
        <p:txBody>
          <a:bodyPr>
            <a:noAutofit/>
          </a:bodyPr>
          <a:lstStyle>
            <a:lvl1pPr>
              <a:lnSpc>
                <a:spcPct val="100000"/>
              </a:lnSpc>
              <a:spcBef>
                <a:spcPts val="0"/>
              </a:spcBef>
              <a:defRPr sz="400" b="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Footer</a:t>
            </a:r>
            <a:endParaRPr lang="en-GB" dirty="0"/>
          </a:p>
        </p:txBody>
      </p:sp>
      <p:sp>
        <p:nvSpPr>
          <p:cNvPr id="21" name="Text Placeholder 4"/>
          <p:cNvSpPr>
            <a:spLocks noGrp="1"/>
          </p:cNvSpPr>
          <p:nvPr>
            <p:ph type="body" sz="quarter" idx="14" hasCustomPrompt="1"/>
          </p:nvPr>
        </p:nvSpPr>
        <p:spPr bwMode="gray">
          <a:xfrm>
            <a:off x="252046" y="6421438"/>
            <a:ext cx="1594338" cy="175914"/>
          </a:xfrm>
        </p:spPr>
        <p:txBody>
          <a:bodyPr>
            <a:noAutofit/>
          </a:bodyPr>
          <a:lstStyle>
            <a:lvl1pPr>
              <a:lnSpc>
                <a:spcPct val="100000"/>
              </a:lnSpc>
              <a:spcBef>
                <a:spcPts val="0"/>
              </a:spcBef>
              <a:defRPr sz="400" b="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Footer</a:t>
            </a:r>
            <a:endParaRPr lang="en-GB" dirty="0"/>
          </a:p>
        </p:txBody>
      </p:sp>
      <p:sp>
        <p:nvSpPr>
          <p:cNvPr id="5" name="Text Placeholder 4"/>
          <p:cNvSpPr>
            <a:spLocks noGrp="1"/>
          </p:cNvSpPr>
          <p:nvPr>
            <p:ph type="body" sz="quarter" idx="10"/>
          </p:nvPr>
        </p:nvSpPr>
        <p:spPr bwMode="gray">
          <a:xfrm>
            <a:off x="252048" y="1557339"/>
            <a:ext cx="4253484" cy="4535487"/>
          </a:xfrm>
        </p:spPr>
        <p:txBody>
          <a:bodyPr>
            <a:noAutofit/>
          </a:bodyPr>
          <a:lstStyle>
            <a:lvl1pPr>
              <a:tabLst>
                <a:tab pos="4572000" algn="r"/>
              </a:tabLst>
              <a:defRPr>
                <a:solidFill>
                  <a:schemeClr val="tx1"/>
                </a:solidFill>
                <a:latin typeface="Times New Roman" pitchFamily="18" charset="0"/>
                <a:cs typeface="Times New Roman" pitchFamily="18" charset="0"/>
              </a:defRPr>
            </a:lvl1pPr>
            <a:lvl2pPr>
              <a:tabLst>
                <a:tab pos="4572000" algn="r"/>
              </a:tabLst>
              <a:defRPr>
                <a:solidFill>
                  <a:schemeClr val="tx1"/>
                </a:solidFill>
                <a:latin typeface="Times New Roman" pitchFamily="18" charset="0"/>
                <a:cs typeface="Times New Roman" pitchFamily="18" charset="0"/>
              </a:defRPr>
            </a:lvl2pPr>
            <a:lvl3pPr>
              <a:buClrTx/>
              <a:tabLst>
                <a:tab pos="4572000" algn="r"/>
              </a:tabLst>
              <a:defRPr>
                <a:solidFill>
                  <a:schemeClr val="tx1"/>
                </a:solidFill>
                <a:latin typeface="Times New Roman" pitchFamily="18" charset="0"/>
                <a:cs typeface="Times New Roman" pitchFamily="18" charset="0"/>
              </a:defRPr>
            </a:lvl3pPr>
            <a:lvl4pPr>
              <a:buClrTx/>
              <a:tabLst>
                <a:tab pos="4572000" algn="r"/>
              </a:tabLst>
              <a:defRPr>
                <a:solidFill>
                  <a:schemeClr val="tx1"/>
                </a:solidFill>
                <a:latin typeface="Times New Roman" pitchFamily="18" charset="0"/>
                <a:cs typeface="Times New Roman" pitchFamily="18" charset="0"/>
              </a:defRPr>
            </a:lvl4pPr>
            <a:lvl5pPr>
              <a:buClrTx/>
              <a:tabLst>
                <a:tab pos="4572000" algn="r"/>
              </a:tabLst>
              <a:defRPr>
                <a:solidFill>
                  <a:schemeClr val="tx1"/>
                </a:solidFill>
                <a:latin typeface="Times New Roman" pitchFamily="18" charset="0"/>
                <a:cs typeface="Times New Roman" pitchFamily="18" charset="0"/>
              </a:defRPr>
            </a:lvl5pPr>
            <a:lvl6pPr>
              <a:buClrTx/>
              <a:defRPr baseline="0">
                <a:solidFill>
                  <a:schemeClr val="tx1"/>
                </a:solidFill>
                <a:latin typeface="Times New Roman" pitchFamily="18" charset="0"/>
                <a:cs typeface="Times New Roman" pitchFamily="18" charset="0"/>
              </a:defRPr>
            </a:lvl6pPr>
            <a:lvl7pPr>
              <a:buClrTx/>
              <a:defRPr baseline="0">
                <a:solidFill>
                  <a:schemeClr val="tx1"/>
                </a:solidFill>
                <a:latin typeface="Times New Roman" pitchFamily="18" charset="0"/>
                <a:cs typeface="Times New Roman" pitchFamily="18" charset="0"/>
              </a:defRPr>
            </a:lvl7pPr>
            <a:lvl8pPr>
              <a:buClrTx/>
              <a:defRPr baseline="0">
                <a:solidFill>
                  <a:schemeClr val="tx1"/>
                </a:solidFill>
                <a:latin typeface="Times New Roman" pitchFamily="18" charset="0"/>
                <a:cs typeface="Times New Roman" pitchFamily="18" charset="0"/>
              </a:defRPr>
            </a:lvl8pPr>
            <a:lvl9pPr>
              <a:buClrTx/>
              <a:defRPr baseline="0">
                <a:solidFill>
                  <a:schemeClr val="tx1"/>
                </a:solidFill>
                <a:latin typeface="Times New Roman" pitchFamily="18" charset="0"/>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Text Placeholder 4"/>
          <p:cNvSpPr>
            <a:spLocks noGrp="1"/>
          </p:cNvSpPr>
          <p:nvPr>
            <p:ph type="body" sz="quarter" idx="11"/>
          </p:nvPr>
        </p:nvSpPr>
        <p:spPr bwMode="gray">
          <a:xfrm>
            <a:off x="4637943" y="1557339"/>
            <a:ext cx="4246685" cy="4535487"/>
          </a:xfrm>
          <a:ln>
            <a:solidFill>
              <a:schemeClr val="bg2"/>
            </a:solidFill>
          </a:ln>
        </p:spPr>
        <p:txBody>
          <a:bodyPr lIns="72000" tIns="72000" rIns="72000" bIns="72000">
            <a:noAutofit/>
          </a:bodyPr>
          <a:lstStyle>
            <a:lvl1pPr>
              <a:lnSpc>
                <a:spcPct val="100000"/>
              </a:lnSpc>
              <a:spcBef>
                <a:spcPts val="400"/>
              </a:spcBef>
              <a:defRPr sz="700">
                <a:solidFill>
                  <a:srgbClr val="00338D"/>
                </a:solidFill>
                <a:latin typeface="+mn-lt"/>
                <a:cs typeface="Times New Roman" pitchFamily="18" charset="0"/>
              </a:defRPr>
            </a:lvl1pPr>
            <a:lvl2pPr>
              <a:lnSpc>
                <a:spcPct val="100000"/>
              </a:lnSpc>
              <a:spcBef>
                <a:spcPts val="400"/>
              </a:spcBef>
              <a:defRPr sz="700">
                <a:solidFill>
                  <a:srgbClr val="00338D"/>
                </a:solidFill>
                <a:latin typeface="+mn-lt"/>
                <a:cs typeface="Times New Roman" pitchFamily="18" charset="0"/>
              </a:defRPr>
            </a:lvl2pPr>
            <a:lvl3pPr>
              <a:lnSpc>
                <a:spcPct val="100000"/>
              </a:lnSpc>
              <a:spcBef>
                <a:spcPts val="400"/>
              </a:spcBef>
              <a:buClrTx/>
              <a:defRPr sz="700">
                <a:solidFill>
                  <a:srgbClr val="00338D"/>
                </a:solidFill>
                <a:latin typeface="+mn-lt"/>
                <a:cs typeface="Times New Roman" pitchFamily="18" charset="0"/>
              </a:defRPr>
            </a:lvl3pPr>
            <a:lvl4pPr>
              <a:lnSpc>
                <a:spcPct val="100000"/>
              </a:lnSpc>
              <a:spcBef>
                <a:spcPts val="400"/>
              </a:spcBef>
              <a:buClrTx/>
              <a:defRPr sz="700">
                <a:solidFill>
                  <a:srgbClr val="00338D"/>
                </a:solidFill>
                <a:latin typeface="+mn-lt"/>
                <a:cs typeface="Times New Roman" pitchFamily="18" charset="0"/>
              </a:defRPr>
            </a:lvl4pPr>
            <a:lvl5pPr>
              <a:lnSpc>
                <a:spcPct val="100000"/>
              </a:lnSpc>
              <a:spcBef>
                <a:spcPts val="400"/>
              </a:spcBef>
              <a:buClrTx/>
              <a:defRPr sz="700">
                <a:solidFill>
                  <a:srgbClr val="00338D"/>
                </a:solidFill>
                <a:latin typeface="+mn-lt"/>
                <a:cs typeface="Times New Roman" pitchFamily="18" charset="0"/>
              </a:defRPr>
            </a:lvl5pPr>
            <a:lvl6pPr>
              <a:lnSpc>
                <a:spcPct val="100000"/>
              </a:lnSpc>
              <a:spcBef>
                <a:spcPts val="336"/>
              </a:spcBef>
              <a:buClrTx/>
              <a:defRPr sz="700" baseline="0">
                <a:solidFill>
                  <a:srgbClr val="00338D"/>
                </a:solidFill>
                <a:latin typeface="+mn-lt"/>
                <a:cs typeface="Times New Roman" pitchFamily="18" charset="0"/>
              </a:defRPr>
            </a:lvl6pPr>
            <a:lvl7pPr>
              <a:lnSpc>
                <a:spcPct val="100000"/>
              </a:lnSpc>
              <a:spcBef>
                <a:spcPts val="336"/>
              </a:spcBef>
              <a:buClrTx/>
              <a:defRPr sz="700" baseline="0">
                <a:solidFill>
                  <a:srgbClr val="00338D"/>
                </a:solidFill>
                <a:latin typeface="+mn-lt"/>
                <a:cs typeface="Times New Roman" pitchFamily="18" charset="0"/>
              </a:defRPr>
            </a:lvl7pPr>
            <a:lvl8pPr>
              <a:lnSpc>
                <a:spcPct val="100000"/>
              </a:lnSpc>
              <a:spcBef>
                <a:spcPts val="336"/>
              </a:spcBef>
              <a:buClrTx/>
              <a:defRPr sz="700" baseline="0">
                <a:solidFill>
                  <a:srgbClr val="00338D"/>
                </a:solidFill>
                <a:latin typeface="+mn-lt"/>
                <a:cs typeface="Times New Roman" pitchFamily="18" charset="0"/>
              </a:defRPr>
            </a:lvl8pPr>
            <a:lvl9pPr>
              <a:lnSpc>
                <a:spcPct val="100000"/>
              </a:lnSpc>
              <a:spcBef>
                <a:spcPts val="336"/>
              </a:spcBef>
              <a:buClrTx/>
              <a:defRPr sz="700" baseline="0">
                <a:solidFill>
                  <a:srgbClr val="00338D"/>
                </a:solidFill>
                <a:latin typeface="+mn-lt"/>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8" name="Text Placeholder 4"/>
          <p:cNvSpPr>
            <a:spLocks noGrp="1"/>
          </p:cNvSpPr>
          <p:nvPr userDrawn="1">
            <p:ph type="body" sz="quarter" idx="13" hasCustomPrompt="1"/>
          </p:nvPr>
        </p:nvSpPr>
        <p:spPr bwMode="gray">
          <a:xfrm>
            <a:off x="2332824" y="548681"/>
            <a:ext cx="1242142" cy="504825"/>
          </a:xfrm>
        </p:spPr>
        <p:txBody>
          <a:bodyPr>
            <a:noAutofit/>
          </a:bodyPr>
          <a:lstStyle>
            <a:lvl1pPr marL="269875" indent="-269875">
              <a:lnSpc>
                <a:spcPct val="100000"/>
              </a:lnSpc>
              <a:spcBef>
                <a:spcPts val="0"/>
              </a:spcBef>
              <a:defRPr sz="700" b="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Tel	[…]</a:t>
            </a:r>
          </a:p>
          <a:p>
            <a:pPr lvl="0"/>
            <a:r>
              <a:rPr lang="en-US" dirty="0" smtClean="0"/>
              <a:t>Fax	[…]</a:t>
            </a:r>
            <a:endParaRPr lang="en-GB" dirty="0"/>
          </a:p>
        </p:txBody>
      </p:sp>
      <p:sp>
        <p:nvSpPr>
          <p:cNvPr id="29" name="Text Placeholder 4"/>
          <p:cNvSpPr>
            <a:spLocks noGrp="1"/>
          </p:cNvSpPr>
          <p:nvPr userDrawn="1">
            <p:ph type="body" sz="quarter" idx="12" hasCustomPrompt="1"/>
          </p:nvPr>
        </p:nvSpPr>
        <p:spPr bwMode="gray">
          <a:xfrm>
            <a:off x="1049147" y="548681"/>
            <a:ext cx="1283677" cy="504825"/>
          </a:xfrm>
        </p:spPr>
        <p:txBody>
          <a:bodyPr>
            <a:noAutofit/>
          </a:bodyPr>
          <a:lstStyle>
            <a:lvl1pPr>
              <a:lnSpc>
                <a:spcPct val="100000"/>
              </a:lnSpc>
              <a:spcBef>
                <a:spcPts val="0"/>
              </a:spcBef>
              <a:defRPr sz="70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KPMG address</a:t>
            </a:r>
            <a:endParaRPr lang="en-GB" dirty="0"/>
          </a:p>
        </p:txBody>
      </p:sp>
      <p:grpSp>
        <p:nvGrpSpPr>
          <p:cNvPr id="26" name="Group 25"/>
          <p:cNvGrpSpPr>
            <a:grpSpLocks noChangeAspect="1"/>
          </p:cNvGrpSpPr>
          <p:nvPr userDrawn="1"/>
        </p:nvGrpSpPr>
        <p:grpSpPr>
          <a:xfrm>
            <a:off x="162658" y="0"/>
            <a:ext cx="889488" cy="700088"/>
            <a:chOff x="176213" y="0"/>
            <a:chExt cx="963612" cy="700088"/>
          </a:xfrm>
        </p:grpSpPr>
        <p:sp>
          <p:nvSpPr>
            <p:cNvPr id="1037" name="Freeform 13"/>
            <p:cNvSpPr>
              <a:spLocks noEditPoints="1"/>
            </p:cNvSpPr>
            <p:nvPr userDrawn="1"/>
          </p:nvSpPr>
          <p:spPr bwMode="auto">
            <a:xfrm>
              <a:off x="176213" y="0"/>
              <a:ext cx="963612" cy="700088"/>
            </a:xfrm>
            <a:custGeom>
              <a:avLst/>
              <a:gdLst/>
              <a:ahLst/>
              <a:cxnLst>
                <a:cxn ang="0">
                  <a:pos x="96" y="136"/>
                </a:cxn>
                <a:cxn ang="0">
                  <a:pos x="0" y="136"/>
                </a:cxn>
                <a:cxn ang="0">
                  <a:pos x="0" y="0"/>
                </a:cxn>
                <a:cxn ang="0">
                  <a:pos x="96" y="0"/>
                </a:cxn>
                <a:cxn ang="0">
                  <a:pos x="96" y="136"/>
                </a:cxn>
                <a:cxn ang="0">
                  <a:pos x="607" y="0"/>
                </a:cxn>
                <a:cxn ang="0">
                  <a:pos x="511" y="0"/>
                </a:cxn>
                <a:cxn ang="0">
                  <a:pos x="511" y="136"/>
                </a:cxn>
                <a:cxn ang="0">
                  <a:pos x="607" y="136"/>
                </a:cxn>
                <a:cxn ang="0">
                  <a:pos x="607" y="0"/>
                </a:cxn>
                <a:cxn ang="0">
                  <a:pos x="96" y="441"/>
                </a:cxn>
                <a:cxn ang="0">
                  <a:pos x="0" y="441"/>
                </a:cxn>
                <a:cxn ang="0">
                  <a:pos x="0" y="305"/>
                </a:cxn>
                <a:cxn ang="0">
                  <a:pos x="96" y="305"/>
                </a:cxn>
                <a:cxn ang="0">
                  <a:pos x="96" y="441"/>
                </a:cxn>
                <a:cxn ang="0">
                  <a:pos x="607" y="305"/>
                </a:cxn>
                <a:cxn ang="0">
                  <a:pos x="511" y="305"/>
                </a:cxn>
                <a:cxn ang="0">
                  <a:pos x="511" y="441"/>
                </a:cxn>
                <a:cxn ang="0">
                  <a:pos x="607" y="441"/>
                </a:cxn>
                <a:cxn ang="0">
                  <a:pos x="607" y="305"/>
                </a:cxn>
              </a:cxnLst>
              <a:rect l="0" t="0" r="r" b="b"/>
              <a:pathLst>
                <a:path w="607" h="441">
                  <a:moveTo>
                    <a:pt x="96" y="136"/>
                  </a:moveTo>
                  <a:lnTo>
                    <a:pt x="0" y="136"/>
                  </a:lnTo>
                  <a:lnTo>
                    <a:pt x="0" y="0"/>
                  </a:lnTo>
                  <a:lnTo>
                    <a:pt x="96" y="0"/>
                  </a:lnTo>
                  <a:lnTo>
                    <a:pt x="96" y="136"/>
                  </a:lnTo>
                  <a:close/>
                  <a:moveTo>
                    <a:pt x="607" y="0"/>
                  </a:moveTo>
                  <a:lnTo>
                    <a:pt x="511" y="0"/>
                  </a:lnTo>
                  <a:lnTo>
                    <a:pt x="511" y="136"/>
                  </a:lnTo>
                  <a:lnTo>
                    <a:pt x="607" y="136"/>
                  </a:lnTo>
                  <a:lnTo>
                    <a:pt x="607" y="0"/>
                  </a:lnTo>
                  <a:close/>
                  <a:moveTo>
                    <a:pt x="96" y="441"/>
                  </a:moveTo>
                  <a:lnTo>
                    <a:pt x="0" y="441"/>
                  </a:lnTo>
                  <a:lnTo>
                    <a:pt x="0" y="305"/>
                  </a:lnTo>
                  <a:lnTo>
                    <a:pt x="96" y="305"/>
                  </a:lnTo>
                  <a:lnTo>
                    <a:pt x="96" y="441"/>
                  </a:lnTo>
                  <a:close/>
                  <a:moveTo>
                    <a:pt x="607" y="305"/>
                  </a:moveTo>
                  <a:lnTo>
                    <a:pt x="511" y="305"/>
                  </a:lnTo>
                  <a:lnTo>
                    <a:pt x="511" y="441"/>
                  </a:lnTo>
                  <a:lnTo>
                    <a:pt x="607" y="441"/>
                  </a:lnTo>
                  <a:lnTo>
                    <a:pt x="607" y="305"/>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nvGrpSpPr>
            <p:cNvPr id="25" name="Group 24"/>
            <p:cNvGrpSpPr/>
            <p:nvPr userDrawn="1"/>
          </p:nvGrpSpPr>
          <p:grpSpPr>
            <a:xfrm>
              <a:off x="287338" y="215900"/>
              <a:ext cx="700087" cy="273050"/>
              <a:chOff x="287338" y="215900"/>
              <a:chExt cx="700087" cy="273050"/>
            </a:xfrm>
          </p:grpSpPr>
          <p:sp>
            <p:nvSpPr>
              <p:cNvPr id="1036" name="Freeform 12"/>
              <p:cNvSpPr>
                <a:spLocks/>
              </p:cNvSpPr>
              <p:nvPr userDrawn="1"/>
            </p:nvSpPr>
            <p:spPr bwMode="auto">
              <a:xfrm>
                <a:off x="292100" y="219075"/>
                <a:ext cx="692150" cy="266700"/>
              </a:xfrm>
              <a:custGeom>
                <a:avLst/>
                <a:gdLst/>
                <a:ahLst/>
                <a:cxnLst>
                  <a:cxn ang="0">
                    <a:pos x="2214" y="1047"/>
                  </a:cxn>
                  <a:cxn ang="0">
                    <a:pos x="2013" y="956"/>
                  </a:cxn>
                  <a:cxn ang="0">
                    <a:pos x="1975" y="833"/>
                  </a:cxn>
                  <a:cxn ang="0">
                    <a:pos x="1975" y="822"/>
                  </a:cxn>
                  <a:cxn ang="0">
                    <a:pos x="1888" y="822"/>
                  </a:cxn>
                  <a:cxn ang="0">
                    <a:pos x="1835" y="1032"/>
                  </a:cxn>
                  <a:cxn ang="0">
                    <a:pos x="1680" y="1032"/>
                  </a:cxn>
                  <a:cxn ang="0">
                    <a:pos x="1742" y="822"/>
                  </a:cxn>
                  <a:cxn ang="0">
                    <a:pos x="1666" y="822"/>
                  </a:cxn>
                  <a:cxn ang="0">
                    <a:pos x="1530" y="1032"/>
                  </a:cxn>
                  <a:cxn ang="0">
                    <a:pos x="1403" y="1032"/>
                  </a:cxn>
                  <a:cxn ang="0">
                    <a:pos x="1390" y="822"/>
                  </a:cxn>
                  <a:cxn ang="0">
                    <a:pos x="1309" y="822"/>
                  </a:cxn>
                  <a:cxn ang="0">
                    <a:pos x="1247" y="1032"/>
                  </a:cxn>
                  <a:cxn ang="0">
                    <a:pos x="1117" y="1032"/>
                  </a:cxn>
                  <a:cxn ang="0">
                    <a:pos x="1181" y="822"/>
                  </a:cxn>
                  <a:cxn ang="0">
                    <a:pos x="808" y="822"/>
                  </a:cxn>
                  <a:cxn ang="0">
                    <a:pos x="815" y="829"/>
                  </a:cxn>
                  <a:cxn ang="0">
                    <a:pos x="798" y="826"/>
                  </a:cxn>
                  <a:cxn ang="0">
                    <a:pos x="737" y="1033"/>
                  </a:cxn>
                  <a:cxn ang="0">
                    <a:pos x="596" y="1033"/>
                  </a:cxn>
                  <a:cxn ang="0">
                    <a:pos x="660" y="822"/>
                  </a:cxn>
                  <a:cxn ang="0">
                    <a:pos x="431" y="822"/>
                  </a:cxn>
                  <a:cxn ang="0">
                    <a:pos x="530" y="1033"/>
                  </a:cxn>
                  <a:cxn ang="0">
                    <a:pos x="366" y="1033"/>
                  </a:cxn>
                  <a:cxn ang="0">
                    <a:pos x="281" y="822"/>
                  </a:cxn>
                  <a:cxn ang="0">
                    <a:pos x="215" y="822"/>
                  </a:cxn>
                  <a:cxn ang="0">
                    <a:pos x="213" y="830"/>
                  </a:cxn>
                  <a:cxn ang="0">
                    <a:pos x="154" y="1023"/>
                  </a:cxn>
                  <a:cxn ang="0">
                    <a:pos x="152" y="1033"/>
                  </a:cxn>
                  <a:cxn ang="0">
                    <a:pos x="0" y="1033"/>
                  </a:cxn>
                  <a:cxn ang="0">
                    <a:pos x="156" y="514"/>
                  </a:cxn>
                  <a:cxn ang="0">
                    <a:pos x="156" y="0"/>
                  </a:cxn>
                  <a:cxn ang="0">
                    <a:pos x="734" y="0"/>
                  </a:cxn>
                  <a:cxn ang="0">
                    <a:pos x="734" y="506"/>
                  </a:cxn>
                  <a:cxn ang="0">
                    <a:pos x="754" y="509"/>
                  </a:cxn>
                  <a:cxn ang="0">
                    <a:pos x="775" y="440"/>
                  </a:cxn>
                  <a:cxn ang="0">
                    <a:pos x="819" y="440"/>
                  </a:cxn>
                  <a:cxn ang="0">
                    <a:pos x="819" y="0"/>
                  </a:cxn>
                  <a:cxn ang="0">
                    <a:pos x="1395" y="0"/>
                  </a:cxn>
                  <a:cxn ang="0">
                    <a:pos x="1395" y="440"/>
                  </a:cxn>
                  <a:cxn ang="0">
                    <a:pos x="1480" y="440"/>
                  </a:cxn>
                  <a:cxn ang="0">
                    <a:pos x="1480" y="0"/>
                  </a:cxn>
                  <a:cxn ang="0">
                    <a:pos x="2056" y="0"/>
                  </a:cxn>
                  <a:cxn ang="0">
                    <a:pos x="2056" y="578"/>
                  </a:cxn>
                  <a:cxn ang="0">
                    <a:pos x="2075" y="553"/>
                  </a:cxn>
                  <a:cxn ang="0">
                    <a:pos x="2137" y="488"/>
                  </a:cxn>
                  <a:cxn ang="0">
                    <a:pos x="2141" y="485"/>
                  </a:cxn>
                  <a:cxn ang="0">
                    <a:pos x="2141" y="0"/>
                  </a:cxn>
                  <a:cxn ang="0">
                    <a:pos x="2717" y="0"/>
                  </a:cxn>
                  <a:cxn ang="0">
                    <a:pos x="2717" y="822"/>
                  </a:cxn>
                  <a:cxn ang="0">
                    <a:pos x="2494" y="822"/>
                  </a:cxn>
                  <a:cxn ang="0">
                    <a:pos x="2439" y="1019"/>
                  </a:cxn>
                  <a:cxn ang="0">
                    <a:pos x="2434" y="1021"/>
                  </a:cxn>
                  <a:cxn ang="0">
                    <a:pos x="2214" y="1047"/>
                  </a:cxn>
                </a:cxnLst>
                <a:rect l="0" t="0" r="r" b="b"/>
                <a:pathLst>
                  <a:path w="2717" h="1047">
                    <a:moveTo>
                      <a:pt x="2214" y="1047"/>
                    </a:moveTo>
                    <a:cubicBezTo>
                      <a:pt x="2150" y="1047"/>
                      <a:pt x="2063" y="1023"/>
                      <a:pt x="2013" y="956"/>
                    </a:cubicBezTo>
                    <a:cubicBezTo>
                      <a:pt x="1996" y="933"/>
                      <a:pt x="1975" y="893"/>
                      <a:pt x="1975" y="833"/>
                    </a:cubicBezTo>
                    <a:cubicBezTo>
                      <a:pt x="1975" y="822"/>
                      <a:pt x="1975" y="822"/>
                      <a:pt x="1975" y="822"/>
                    </a:cubicBezTo>
                    <a:cubicBezTo>
                      <a:pt x="1888" y="822"/>
                      <a:pt x="1888" y="822"/>
                      <a:pt x="1888" y="822"/>
                    </a:cubicBezTo>
                    <a:cubicBezTo>
                      <a:pt x="1835" y="1032"/>
                      <a:pt x="1835" y="1032"/>
                      <a:pt x="1835" y="1032"/>
                    </a:cubicBezTo>
                    <a:cubicBezTo>
                      <a:pt x="1680" y="1032"/>
                      <a:pt x="1680" y="1032"/>
                      <a:pt x="1680" y="1032"/>
                    </a:cubicBezTo>
                    <a:cubicBezTo>
                      <a:pt x="1742" y="822"/>
                      <a:pt x="1742" y="822"/>
                      <a:pt x="1742" y="822"/>
                    </a:cubicBezTo>
                    <a:cubicBezTo>
                      <a:pt x="1666" y="822"/>
                      <a:pt x="1666" y="822"/>
                      <a:pt x="1666" y="822"/>
                    </a:cubicBezTo>
                    <a:cubicBezTo>
                      <a:pt x="1530" y="1032"/>
                      <a:pt x="1530" y="1032"/>
                      <a:pt x="1530" y="1032"/>
                    </a:cubicBezTo>
                    <a:cubicBezTo>
                      <a:pt x="1403" y="1032"/>
                      <a:pt x="1403" y="1032"/>
                      <a:pt x="1403" y="1032"/>
                    </a:cubicBezTo>
                    <a:cubicBezTo>
                      <a:pt x="1390" y="822"/>
                      <a:pt x="1390" y="822"/>
                      <a:pt x="1390" y="822"/>
                    </a:cubicBezTo>
                    <a:cubicBezTo>
                      <a:pt x="1309" y="822"/>
                      <a:pt x="1309" y="822"/>
                      <a:pt x="1309" y="822"/>
                    </a:cubicBezTo>
                    <a:cubicBezTo>
                      <a:pt x="1247" y="1032"/>
                      <a:pt x="1247" y="1032"/>
                      <a:pt x="1247" y="1032"/>
                    </a:cubicBezTo>
                    <a:cubicBezTo>
                      <a:pt x="1117" y="1032"/>
                      <a:pt x="1117" y="1032"/>
                      <a:pt x="1117" y="1032"/>
                    </a:cubicBezTo>
                    <a:cubicBezTo>
                      <a:pt x="1181" y="822"/>
                      <a:pt x="1181" y="822"/>
                      <a:pt x="1181" y="822"/>
                    </a:cubicBezTo>
                    <a:cubicBezTo>
                      <a:pt x="808" y="822"/>
                      <a:pt x="808" y="822"/>
                      <a:pt x="808" y="822"/>
                    </a:cubicBezTo>
                    <a:cubicBezTo>
                      <a:pt x="815" y="829"/>
                      <a:pt x="815" y="829"/>
                      <a:pt x="815" y="829"/>
                    </a:cubicBezTo>
                    <a:cubicBezTo>
                      <a:pt x="798" y="826"/>
                      <a:pt x="798" y="826"/>
                      <a:pt x="798" y="826"/>
                    </a:cubicBezTo>
                    <a:cubicBezTo>
                      <a:pt x="737" y="1033"/>
                      <a:pt x="737" y="1033"/>
                      <a:pt x="737" y="1033"/>
                    </a:cubicBezTo>
                    <a:cubicBezTo>
                      <a:pt x="596" y="1033"/>
                      <a:pt x="596" y="1033"/>
                      <a:pt x="596" y="1033"/>
                    </a:cubicBezTo>
                    <a:cubicBezTo>
                      <a:pt x="660" y="822"/>
                      <a:pt x="660" y="822"/>
                      <a:pt x="660" y="822"/>
                    </a:cubicBezTo>
                    <a:cubicBezTo>
                      <a:pt x="431" y="822"/>
                      <a:pt x="431" y="822"/>
                      <a:pt x="431" y="822"/>
                    </a:cubicBezTo>
                    <a:cubicBezTo>
                      <a:pt x="530" y="1033"/>
                      <a:pt x="530" y="1033"/>
                      <a:pt x="530" y="1033"/>
                    </a:cubicBezTo>
                    <a:cubicBezTo>
                      <a:pt x="366" y="1033"/>
                      <a:pt x="366" y="1033"/>
                      <a:pt x="366" y="1033"/>
                    </a:cubicBezTo>
                    <a:cubicBezTo>
                      <a:pt x="281" y="822"/>
                      <a:pt x="281" y="822"/>
                      <a:pt x="281" y="822"/>
                    </a:cubicBezTo>
                    <a:cubicBezTo>
                      <a:pt x="215" y="822"/>
                      <a:pt x="215" y="822"/>
                      <a:pt x="215" y="822"/>
                    </a:cubicBezTo>
                    <a:cubicBezTo>
                      <a:pt x="213" y="830"/>
                      <a:pt x="213" y="830"/>
                      <a:pt x="213" y="830"/>
                    </a:cubicBezTo>
                    <a:cubicBezTo>
                      <a:pt x="181" y="933"/>
                      <a:pt x="156" y="1017"/>
                      <a:pt x="154" y="1023"/>
                    </a:cubicBezTo>
                    <a:cubicBezTo>
                      <a:pt x="152" y="1033"/>
                      <a:pt x="152" y="1033"/>
                      <a:pt x="152" y="1033"/>
                    </a:cubicBezTo>
                    <a:cubicBezTo>
                      <a:pt x="0" y="1033"/>
                      <a:pt x="0" y="1033"/>
                      <a:pt x="0" y="1033"/>
                    </a:cubicBezTo>
                    <a:cubicBezTo>
                      <a:pt x="156" y="514"/>
                      <a:pt x="156" y="514"/>
                      <a:pt x="156" y="514"/>
                    </a:cubicBezTo>
                    <a:cubicBezTo>
                      <a:pt x="156" y="0"/>
                      <a:pt x="156" y="0"/>
                      <a:pt x="156" y="0"/>
                    </a:cubicBezTo>
                    <a:cubicBezTo>
                      <a:pt x="734" y="0"/>
                      <a:pt x="734" y="0"/>
                      <a:pt x="734" y="0"/>
                    </a:cubicBezTo>
                    <a:cubicBezTo>
                      <a:pt x="734" y="506"/>
                      <a:pt x="734" y="506"/>
                      <a:pt x="734" y="506"/>
                    </a:cubicBezTo>
                    <a:cubicBezTo>
                      <a:pt x="754" y="509"/>
                      <a:pt x="754" y="509"/>
                      <a:pt x="754" y="509"/>
                    </a:cubicBezTo>
                    <a:cubicBezTo>
                      <a:pt x="775" y="440"/>
                      <a:pt x="775" y="440"/>
                      <a:pt x="775" y="440"/>
                    </a:cubicBezTo>
                    <a:cubicBezTo>
                      <a:pt x="819" y="440"/>
                      <a:pt x="819" y="440"/>
                      <a:pt x="819" y="440"/>
                    </a:cubicBezTo>
                    <a:cubicBezTo>
                      <a:pt x="819" y="0"/>
                      <a:pt x="819" y="0"/>
                      <a:pt x="819" y="0"/>
                    </a:cubicBezTo>
                    <a:cubicBezTo>
                      <a:pt x="1395" y="0"/>
                      <a:pt x="1395" y="0"/>
                      <a:pt x="1395" y="0"/>
                    </a:cubicBezTo>
                    <a:cubicBezTo>
                      <a:pt x="1395" y="440"/>
                      <a:pt x="1395" y="440"/>
                      <a:pt x="1395" y="440"/>
                    </a:cubicBezTo>
                    <a:cubicBezTo>
                      <a:pt x="1480" y="440"/>
                      <a:pt x="1480" y="440"/>
                      <a:pt x="1480" y="440"/>
                    </a:cubicBezTo>
                    <a:cubicBezTo>
                      <a:pt x="1480" y="0"/>
                      <a:pt x="1480" y="0"/>
                      <a:pt x="1480" y="0"/>
                    </a:cubicBezTo>
                    <a:cubicBezTo>
                      <a:pt x="2056" y="0"/>
                      <a:pt x="2056" y="0"/>
                      <a:pt x="2056" y="0"/>
                    </a:cubicBezTo>
                    <a:cubicBezTo>
                      <a:pt x="2056" y="578"/>
                      <a:pt x="2056" y="578"/>
                      <a:pt x="2056" y="578"/>
                    </a:cubicBezTo>
                    <a:cubicBezTo>
                      <a:pt x="2075" y="553"/>
                      <a:pt x="2075" y="553"/>
                      <a:pt x="2075" y="553"/>
                    </a:cubicBezTo>
                    <a:cubicBezTo>
                      <a:pt x="2094" y="527"/>
                      <a:pt x="2115" y="505"/>
                      <a:pt x="2137" y="488"/>
                    </a:cubicBezTo>
                    <a:cubicBezTo>
                      <a:pt x="2141" y="485"/>
                      <a:pt x="2141" y="485"/>
                      <a:pt x="2141" y="485"/>
                    </a:cubicBezTo>
                    <a:cubicBezTo>
                      <a:pt x="2141" y="0"/>
                      <a:pt x="2141" y="0"/>
                      <a:pt x="2141" y="0"/>
                    </a:cubicBezTo>
                    <a:cubicBezTo>
                      <a:pt x="2717" y="0"/>
                      <a:pt x="2717" y="0"/>
                      <a:pt x="2717" y="0"/>
                    </a:cubicBezTo>
                    <a:cubicBezTo>
                      <a:pt x="2717" y="822"/>
                      <a:pt x="2717" y="822"/>
                      <a:pt x="2717" y="822"/>
                    </a:cubicBezTo>
                    <a:cubicBezTo>
                      <a:pt x="2494" y="822"/>
                      <a:pt x="2494" y="822"/>
                      <a:pt x="2494" y="822"/>
                    </a:cubicBezTo>
                    <a:cubicBezTo>
                      <a:pt x="2439" y="1019"/>
                      <a:pt x="2439" y="1019"/>
                      <a:pt x="2439" y="1019"/>
                    </a:cubicBezTo>
                    <a:cubicBezTo>
                      <a:pt x="2434" y="1021"/>
                      <a:pt x="2434" y="1021"/>
                      <a:pt x="2434" y="1021"/>
                    </a:cubicBezTo>
                    <a:cubicBezTo>
                      <a:pt x="2397" y="1036"/>
                      <a:pt x="2285" y="1047"/>
                      <a:pt x="2214" y="10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038" name="Freeform 14"/>
              <p:cNvSpPr>
                <a:spLocks noEditPoints="1"/>
              </p:cNvSpPr>
              <p:nvPr userDrawn="1"/>
            </p:nvSpPr>
            <p:spPr bwMode="auto">
              <a:xfrm>
                <a:off x="287338" y="215900"/>
                <a:ext cx="700087" cy="273050"/>
              </a:xfrm>
              <a:custGeom>
                <a:avLst/>
                <a:gdLst/>
                <a:ahLst/>
                <a:cxnLst>
                  <a:cxn ang="0">
                    <a:pos x="2452" y="1042"/>
                  </a:cxn>
                  <a:cxn ang="0">
                    <a:pos x="2018" y="973"/>
                  </a:cxn>
                  <a:cxn ang="0">
                    <a:pos x="1910" y="844"/>
                  </a:cxn>
                  <a:cxn ang="0">
                    <a:pos x="1680" y="1054"/>
                  </a:cxn>
                  <a:cxn ang="0">
                    <a:pos x="1686" y="844"/>
                  </a:cxn>
                  <a:cxn ang="0">
                    <a:pos x="1407" y="1054"/>
                  </a:cxn>
                  <a:cxn ang="0">
                    <a:pos x="1331" y="844"/>
                  </a:cxn>
                  <a:cxn ang="0">
                    <a:pos x="1117" y="1054"/>
                  </a:cxn>
                  <a:cxn ang="0">
                    <a:pos x="822" y="844"/>
                  </a:cxn>
                  <a:cxn ang="0">
                    <a:pos x="758" y="1054"/>
                  </a:cxn>
                  <a:cxn ang="0">
                    <a:pos x="660" y="844"/>
                  </a:cxn>
                  <a:cxn ang="0">
                    <a:pos x="560" y="1054"/>
                  </a:cxn>
                  <a:cxn ang="0">
                    <a:pos x="287" y="844"/>
                  </a:cxn>
                  <a:cxn ang="0">
                    <a:pos x="178" y="1037"/>
                  </a:cxn>
                  <a:cxn ang="0">
                    <a:pos x="0" y="1054"/>
                  </a:cxn>
                  <a:cxn ang="0">
                    <a:pos x="160" y="0"/>
                  </a:cxn>
                  <a:cxn ang="0">
                    <a:pos x="758" y="517"/>
                  </a:cxn>
                  <a:cxn ang="0">
                    <a:pos x="822" y="441"/>
                  </a:cxn>
                  <a:cxn ang="0">
                    <a:pos x="1419" y="0"/>
                  </a:cxn>
                  <a:cxn ang="0">
                    <a:pos x="1483" y="441"/>
                  </a:cxn>
                  <a:cxn ang="0">
                    <a:pos x="2080" y="0"/>
                  </a:cxn>
                  <a:cxn ang="0">
                    <a:pos x="2145" y="491"/>
                  </a:cxn>
                  <a:cxn ang="0">
                    <a:pos x="2742" y="0"/>
                  </a:cxn>
                  <a:cxn ang="0">
                    <a:pos x="2516" y="844"/>
                  </a:cxn>
                  <a:cxn ang="0">
                    <a:pos x="2145" y="844"/>
                  </a:cxn>
                  <a:cxn ang="0">
                    <a:pos x="2253" y="943"/>
                  </a:cxn>
                  <a:cxn ang="0">
                    <a:pos x="2354" y="844"/>
                  </a:cxn>
                  <a:cxn ang="0">
                    <a:pos x="330" y="462"/>
                  </a:cxn>
                  <a:cxn ang="0">
                    <a:pos x="29" y="1033"/>
                  </a:cxn>
                  <a:cxn ang="0">
                    <a:pos x="330" y="462"/>
                  </a:cxn>
                  <a:cxn ang="0">
                    <a:pos x="508" y="462"/>
                  </a:cxn>
                  <a:cxn ang="0">
                    <a:pos x="258" y="714"/>
                  </a:cxn>
                  <a:cxn ang="0">
                    <a:pos x="258" y="714"/>
                  </a:cxn>
                  <a:cxn ang="0">
                    <a:pos x="258" y="714"/>
                  </a:cxn>
                  <a:cxn ang="0">
                    <a:pos x="387" y="1033"/>
                  </a:cxn>
                  <a:cxn ang="0">
                    <a:pos x="383" y="726"/>
                  </a:cxn>
                  <a:cxn ang="0">
                    <a:pos x="1065" y="635"/>
                  </a:cxn>
                  <a:cxn ang="0">
                    <a:pos x="832" y="724"/>
                  </a:cxn>
                  <a:cxn ang="0">
                    <a:pos x="1065" y="635"/>
                  </a:cxn>
                  <a:cxn ang="0">
                    <a:pos x="943" y="462"/>
                  </a:cxn>
                  <a:cxn ang="0">
                    <a:pos x="625" y="1033"/>
                  </a:cxn>
                  <a:cxn ang="0">
                    <a:pos x="810" y="807"/>
                  </a:cxn>
                  <a:cxn ang="0">
                    <a:pos x="1183" y="635"/>
                  </a:cxn>
                  <a:cxn ang="0">
                    <a:pos x="1795" y="462"/>
                  </a:cxn>
                  <a:cxn ang="0">
                    <a:pos x="1506" y="462"/>
                  </a:cxn>
                  <a:cxn ang="0">
                    <a:pos x="1146" y="1033"/>
                  </a:cxn>
                  <a:cxn ang="0">
                    <a:pos x="1397" y="544"/>
                  </a:cxn>
                  <a:cxn ang="0">
                    <a:pos x="1538" y="1033"/>
                  </a:cxn>
                  <a:cxn ang="0">
                    <a:pos x="1708" y="1033"/>
                  </a:cxn>
                  <a:cxn ang="0">
                    <a:pos x="1983" y="462"/>
                  </a:cxn>
                  <a:cxn ang="0">
                    <a:pos x="2015" y="745"/>
                  </a:cxn>
                  <a:cxn ang="0">
                    <a:pos x="2444" y="1022"/>
                  </a:cxn>
                  <a:cxn ang="0">
                    <a:pos x="2283" y="734"/>
                  </a:cxn>
                  <a:cxn ang="0">
                    <a:pos x="2384" y="820"/>
                  </a:cxn>
                  <a:cxn ang="0">
                    <a:pos x="2253" y="965"/>
                  </a:cxn>
                  <a:cxn ang="0">
                    <a:pos x="2343" y="533"/>
                  </a:cxn>
                  <a:cxn ang="0">
                    <a:pos x="2435" y="646"/>
                  </a:cxn>
                  <a:cxn ang="0">
                    <a:pos x="2354" y="450"/>
                  </a:cxn>
                </a:cxnLst>
                <a:rect l="0" t="0" r="r" b="b"/>
                <a:pathLst>
                  <a:path w="2742" h="1069">
                    <a:moveTo>
                      <a:pt x="2462" y="1038"/>
                    </a:moveTo>
                    <a:cubicBezTo>
                      <a:pt x="2452" y="1042"/>
                      <a:pt x="2452" y="1042"/>
                      <a:pt x="2452" y="1042"/>
                    </a:cubicBezTo>
                    <a:cubicBezTo>
                      <a:pt x="2414" y="1057"/>
                      <a:pt x="2300" y="1069"/>
                      <a:pt x="2228" y="1069"/>
                    </a:cubicBezTo>
                    <a:cubicBezTo>
                      <a:pt x="2161" y="1069"/>
                      <a:pt x="2070" y="1043"/>
                      <a:pt x="2018" y="973"/>
                    </a:cubicBezTo>
                    <a:cubicBezTo>
                      <a:pt x="1998" y="946"/>
                      <a:pt x="1979" y="904"/>
                      <a:pt x="1978" y="844"/>
                    </a:cubicBezTo>
                    <a:cubicBezTo>
                      <a:pt x="1910" y="844"/>
                      <a:pt x="1910" y="844"/>
                      <a:pt x="1910" y="844"/>
                    </a:cubicBezTo>
                    <a:cubicBezTo>
                      <a:pt x="1857" y="1054"/>
                      <a:pt x="1857" y="1054"/>
                      <a:pt x="1857" y="1054"/>
                    </a:cubicBezTo>
                    <a:cubicBezTo>
                      <a:pt x="1680" y="1054"/>
                      <a:pt x="1680" y="1054"/>
                      <a:pt x="1680" y="1054"/>
                    </a:cubicBezTo>
                    <a:cubicBezTo>
                      <a:pt x="1742" y="844"/>
                      <a:pt x="1742" y="844"/>
                      <a:pt x="1742" y="844"/>
                    </a:cubicBezTo>
                    <a:cubicBezTo>
                      <a:pt x="1686" y="844"/>
                      <a:pt x="1686" y="844"/>
                      <a:pt x="1686" y="844"/>
                    </a:cubicBezTo>
                    <a:cubicBezTo>
                      <a:pt x="1550" y="1054"/>
                      <a:pt x="1550" y="1054"/>
                      <a:pt x="1550" y="1054"/>
                    </a:cubicBezTo>
                    <a:cubicBezTo>
                      <a:pt x="1407" y="1054"/>
                      <a:pt x="1407" y="1054"/>
                      <a:pt x="1407" y="1054"/>
                    </a:cubicBezTo>
                    <a:cubicBezTo>
                      <a:pt x="1394" y="844"/>
                      <a:pt x="1394" y="844"/>
                      <a:pt x="1394" y="844"/>
                    </a:cubicBezTo>
                    <a:cubicBezTo>
                      <a:pt x="1331" y="844"/>
                      <a:pt x="1331" y="844"/>
                      <a:pt x="1331" y="844"/>
                    </a:cubicBezTo>
                    <a:cubicBezTo>
                      <a:pt x="1269" y="1054"/>
                      <a:pt x="1269" y="1054"/>
                      <a:pt x="1269" y="1054"/>
                    </a:cubicBezTo>
                    <a:cubicBezTo>
                      <a:pt x="1117" y="1054"/>
                      <a:pt x="1117" y="1054"/>
                      <a:pt x="1117" y="1054"/>
                    </a:cubicBezTo>
                    <a:cubicBezTo>
                      <a:pt x="1181" y="844"/>
                      <a:pt x="1181" y="844"/>
                      <a:pt x="1181" y="844"/>
                    </a:cubicBezTo>
                    <a:cubicBezTo>
                      <a:pt x="822" y="844"/>
                      <a:pt x="822" y="844"/>
                      <a:pt x="822" y="844"/>
                    </a:cubicBezTo>
                    <a:cubicBezTo>
                      <a:pt x="822" y="840"/>
                      <a:pt x="822" y="840"/>
                      <a:pt x="822" y="840"/>
                    </a:cubicBezTo>
                    <a:cubicBezTo>
                      <a:pt x="758" y="1054"/>
                      <a:pt x="758" y="1054"/>
                      <a:pt x="758" y="1054"/>
                    </a:cubicBezTo>
                    <a:cubicBezTo>
                      <a:pt x="596" y="1054"/>
                      <a:pt x="596" y="1054"/>
                      <a:pt x="596" y="1054"/>
                    </a:cubicBezTo>
                    <a:cubicBezTo>
                      <a:pt x="660" y="844"/>
                      <a:pt x="660" y="844"/>
                      <a:pt x="660" y="844"/>
                    </a:cubicBezTo>
                    <a:cubicBezTo>
                      <a:pt x="462" y="844"/>
                      <a:pt x="462" y="844"/>
                      <a:pt x="462" y="844"/>
                    </a:cubicBezTo>
                    <a:cubicBezTo>
                      <a:pt x="560" y="1054"/>
                      <a:pt x="560" y="1054"/>
                      <a:pt x="560" y="1054"/>
                    </a:cubicBezTo>
                    <a:cubicBezTo>
                      <a:pt x="373" y="1054"/>
                      <a:pt x="373" y="1054"/>
                      <a:pt x="373" y="1054"/>
                    </a:cubicBezTo>
                    <a:cubicBezTo>
                      <a:pt x="287" y="844"/>
                      <a:pt x="287" y="844"/>
                      <a:pt x="287" y="844"/>
                    </a:cubicBezTo>
                    <a:cubicBezTo>
                      <a:pt x="237" y="844"/>
                      <a:pt x="237" y="844"/>
                      <a:pt x="237" y="844"/>
                    </a:cubicBezTo>
                    <a:cubicBezTo>
                      <a:pt x="205" y="947"/>
                      <a:pt x="180" y="1031"/>
                      <a:pt x="178" y="1037"/>
                    </a:cubicBezTo>
                    <a:cubicBezTo>
                      <a:pt x="175" y="1054"/>
                      <a:pt x="175" y="1054"/>
                      <a:pt x="175" y="1054"/>
                    </a:cubicBezTo>
                    <a:cubicBezTo>
                      <a:pt x="0" y="1054"/>
                      <a:pt x="0" y="1054"/>
                      <a:pt x="0" y="1054"/>
                    </a:cubicBezTo>
                    <a:cubicBezTo>
                      <a:pt x="160" y="523"/>
                      <a:pt x="160" y="523"/>
                      <a:pt x="160" y="523"/>
                    </a:cubicBezTo>
                    <a:cubicBezTo>
                      <a:pt x="160" y="0"/>
                      <a:pt x="160" y="0"/>
                      <a:pt x="160" y="0"/>
                    </a:cubicBezTo>
                    <a:cubicBezTo>
                      <a:pt x="758" y="0"/>
                      <a:pt x="758" y="0"/>
                      <a:pt x="758" y="0"/>
                    </a:cubicBezTo>
                    <a:cubicBezTo>
                      <a:pt x="758" y="517"/>
                      <a:pt x="758" y="517"/>
                      <a:pt x="758" y="517"/>
                    </a:cubicBezTo>
                    <a:cubicBezTo>
                      <a:pt x="781" y="441"/>
                      <a:pt x="781" y="441"/>
                      <a:pt x="781" y="441"/>
                    </a:cubicBezTo>
                    <a:cubicBezTo>
                      <a:pt x="822" y="441"/>
                      <a:pt x="822" y="441"/>
                      <a:pt x="822" y="441"/>
                    </a:cubicBezTo>
                    <a:cubicBezTo>
                      <a:pt x="822" y="0"/>
                      <a:pt x="822" y="0"/>
                      <a:pt x="822" y="0"/>
                    </a:cubicBezTo>
                    <a:cubicBezTo>
                      <a:pt x="1419" y="0"/>
                      <a:pt x="1419" y="0"/>
                      <a:pt x="1419" y="0"/>
                    </a:cubicBezTo>
                    <a:cubicBezTo>
                      <a:pt x="1419" y="441"/>
                      <a:pt x="1419" y="441"/>
                      <a:pt x="1419" y="441"/>
                    </a:cubicBezTo>
                    <a:cubicBezTo>
                      <a:pt x="1483" y="441"/>
                      <a:pt x="1483" y="441"/>
                      <a:pt x="1483" y="441"/>
                    </a:cubicBezTo>
                    <a:cubicBezTo>
                      <a:pt x="1483" y="0"/>
                      <a:pt x="1483" y="0"/>
                      <a:pt x="1483" y="0"/>
                    </a:cubicBezTo>
                    <a:cubicBezTo>
                      <a:pt x="2080" y="0"/>
                      <a:pt x="2080" y="0"/>
                      <a:pt x="2080" y="0"/>
                    </a:cubicBezTo>
                    <a:cubicBezTo>
                      <a:pt x="2080" y="557"/>
                      <a:pt x="2080" y="557"/>
                      <a:pt x="2080" y="557"/>
                    </a:cubicBezTo>
                    <a:cubicBezTo>
                      <a:pt x="2101" y="530"/>
                      <a:pt x="2122" y="508"/>
                      <a:pt x="2145" y="491"/>
                    </a:cubicBezTo>
                    <a:cubicBezTo>
                      <a:pt x="2145" y="0"/>
                      <a:pt x="2145" y="0"/>
                      <a:pt x="2145" y="0"/>
                    </a:cubicBezTo>
                    <a:cubicBezTo>
                      <a:pt x="2742" y="0"/>
                      <a:pt x="2742" y="0"/>
                      <a:pt x="2742" y="0"/>
                    </a:cubicBezTo>
                    <a:cubicBezTo>
                      <a:pt x="2742" y="844"/>
                      <a:pt x="2742" y="844"/>
                      <a:pt x="2742" y="844"/>
                    </a:cubicBezTo>
                    <a:cubicBezTo>
                      <a:pt x="2516" y="844"/>
                      <a:pt x="2516" y="844"/>
                      <a:pt x="2516" y="844"/>
                    </a:cubicBezTo>
                    <a:lnTo>
                      <a:pt x="2462" y="1038"/>
                    </a:lnTo>
                    <a:close/>
                    <a:moveTo>
                      <a:pt x="2145" y="844"/>
                    </a:moveTo>
                    <a:cubicBezTo>
                      <a:pt x="2146" y="871"/>
                      <a:pt x="2151" y="894"/>
                      <a:pt x="2163" y="909"/>
                    </a:cubicBezTo>
                    <a:cubicBezTo>
                      <a:pt x="2180" y="932"/>
                      <a:pt x="2210" y="943"/>
                      <a:pt x="2253" y="943"/>
                    </a:cubicBezTo>
                    <a:cubicBezTo>
                      <a:pt x="2301" y="943"/>
                      <a:pt x="2319" y="938"/>
                      <a:pt x="2324" y="936"/>
                    </a:cubicBezTo>
                    <a:cubicBezTo>
                      <a:pt x="2354" y="844"/>
                      <a:pt x="2354" y="844"/>
                      <a:pt x="2354" y="844"/>
                    </a:cubicBezTo>
                    <a:lnTo>
                      <a:pt x="2145" y="844"/>
                    </a:lnTo>
                    <a:close/>
                    <a:moveTo>
                      <a:pt x="330" y="462"/>
                    </a:moveTo>
                    <a:cubicBezTo>
                      <a:pt x="200" y="462"/>
                      <a:pt x="200" y="462"/>
                      <a:pt x="200" y="462"/>
                    </a:cubicBezTo>
                    <a:cubicBezTo>
                      <a:pt x="29" y="1033"/>
                      <a:pt x="29" y="1033"/>
                      <a:pt x="29" y="1033"/>
                    </a:cubicBezTo>
                    <a:cubicBezTo>
                      <a:pt x="157" y="1033"/>
                      <a:pt x="157" y="1033"/>
                      <a:pt x="157" y="1033"/>
                    </a:cubicBezTo>
                    <a:cubicBezTo>
                      <a:pt x="160" y="1021"/>
                      <a:pt x="330" y="462"/>
                      <a:pt x="330" y="462"/>
                    </a:cubicBezTo>
                    <a:moveTo>
                      <a:pt x="665" y="462"/>
                    </a:moveTo>
                    <a:cubicBezTo>
                      <a:pt x="508" y="462"/>
                      <a:pt x="508" y="462"/>
                      <a:pt x="508" y="462"/>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387" y="1033"/>
                      <a:pt x="387" y="1033"/>
                      <a:pt x="387" y="1033"/>
                    </a:cubicBezTo>
                    <a:cubicBezTo>
                      <a:pt x="526" y="1033"/>
                      <a:pt x="526" y="1033"/>
                      <a:pt x="526" y="1033"/>
                    </a:cubicBezTo>
                    <a:cubicBezTo>
                      <a:pt x="383" y="726"/>
                      <a:pt x="383" y="726"/>
                      <a:pt x="383" y="726"/>
                    </a:cubicBezTo>
                    <a:lnTo>
                      <a:pt x="665" y="462"/>
                    </a:lnTo>
                    <a:close/>
                    <a:moveTo>
                      <a:pt x="1065" y="635"/>
                    </a:moveTo>
                    <a:cubicBezTo>
                      <a:pt x="1046" y="693"/>
                      <a:pt x="1020" y="722"/>
                      <a:pt x="934" y="724"/>
                    </a:cubicBezTo>
                    <a:cubicBezTo>
                      <a:pt x="905" y="724"/>
                      <a:pt x="874" y="724"/>
                      <a:pt x="832" y="724"/>
                    </a:cubicBezTo>
                    <a:cubicBezTo>
                      <a:pt x="884" y="544"/>
                      <a:pt x="884" y="544"/>
                      <a:pt x="884" y="544"/>
                    </a:cubicBezTo>
                    <a:cubicBezTo>
                      <a:pt x="1013" y="544"/>
                      <a:pt x="1099" y="534"/>
                      <a:pt x="1065" y="635"/>
                    </a:cubicBezTo>
                    <a:moveTo>
                      <a:pt x="1183" y="635"/>
                    </a:moveTo>
                    <a:cubicBezTo>
                      <a:pt x="1216" y="459"/>
                      <a:pt x="1074" y="461"/>
                      <a:pt x="943" y="462"/>
                    </a:cubicBezTo>
                    <a:cubicBezTo>
                      <a:pt x="797" y="462"/>
                      <a:pt x="797" y="462"/>
                      <a:pt x="797" y="462"/>
                    </a:cubicBezTo>
                    <a:cubicBezTo>
                      <a:pt x="625" y="1033"/>
                      <a:pt x="625" y="1033"/>
                      <a:pt x="625" y="1033"/>
                    </a:cubicBezTo>
                    <a:cubicBezTo>
                      <a:pt x="742" y="1033"/>
                      <a:pt x="742" y="1033"/>
                      <a:pt x="742" y="1033"/>
                    </a:cubicBezTo>
                    <a:cubicBezTo>
                      <a:pt x="810" y="807"/>
                      <a:pt x="810" y="807"/>
                      <a:pt x="810" y="807"/>
                    </a:cubicBezTo>
                    <a:cubicBezTo>
                      <a:pt x="904" y="807"/>
                      <a:pt x="904" y="807"/>
                      <a:pt x="904" y="807"/>
                    </a:cubicBezTo>
                    <a:cubicBezTo>
                      <a:pt x="1086" y="808"/>
                      <a:pt x="1166" y="727"/>
                      <a:pt x="1183" y="635"/>
                    </a:cubicBezTo>
                    <a:moveTo>
                      <a:pt x="1983" y="462"/>
                    </a:moveTo>
                    <a:cubicBezTo>
                      <a:pt x="1795" y="462"/>
                      <a:pt x="1795" y="462"/>
                      <a:pt x="1795" y="462"/>
                    </a:cubicBezTo>
                    <a:cubicBezTo>
                      <a:pt x="1567" y="778"/>
                      <a:pt x="1512" y="956"/>
                      <a:pt x="1512" y="956"/>
                    </a:cubicBezTo>
                    <a:cubicBezTo>
                      <a:pt x="1534" y="755"/>
                      <a:pt x="1506" y="462"/>
                      <a:pt x="1506" y="462"/>
                    </a:cubicBezTo>
                    <a:cubicBezTo>
                      <a:pt x="1320" y="462"/>
                      <a:pt x="1320" y="462"/>
                      <a:pt x="1320" y="462"/>
                    </a:cubicBezTo>
                    <a:cubicBezTo>
                      <a:pt x="1146" y="1033"/>
                      <a:pt x="1146" y="1033"/>
                      <a:pt x="1146" y="1033"/>
                    </a:cubicBezTo>
                    <a:cubicBezTo>
                      <a:pt x="1253" y="1033"/>
                      <a:pt x="1253" y="1033"/>
                      <a:pt x="1253" y="1033"/>
                    </a:cubicBezTo>
                    <a:cubicBezTo>
                      <a:pt x="1397" y="544"/>
                      <a:pt x="1397" y="544"/>
                      <a:pt x="1397" y="544"/>
                    </a:cubicBezTo>
                    <a:cubicBezTo>
                      <a:pt x="1427" y="1033"/>
                      <a:pt x="1427" y="1033"/>
                      <a:pt x="1427" y="1033"/>
                    </a:cubicBezTo>
                    <a:cubicBezTo>
                      <a:pt x="1538" y="1033"/>
                      <a:pt x="1538" y="1033"/>
                      <a:pt x="1538" y="1033"/>
                    </a:cubicBezTo>
                    <a:cubicBezTo>
                      <a:pt x="1854" y="544"/>
                      <a:pt x="1854" y="544"/>
                      <a:pt x="1854" y="544"/>
                    </a:cubicBezTo>
                    <a:cubicBezTo>
                      <a:pt x="1708" y="1033"/>
                      <a:pt x="1708" y="1033"/>
                      <a:pt x="1708" y="1033"/>
                    </a:cubicBezTo>
                    <a:cubicBezTo>
                      <a:pt x="1841" y="1033"/>
                      <a:pt x="1841" y="1033"/>
                      <a:pt x="1841" y="1033"/>
                    </a:cubicBezTo>
                    <a:lnTo>
                      <a:pt x="1983" y="462"/>
                    </a:lnTo>
                    <a:close/>
                    <a:moveTo>
                      <a:pt x="2354" y="450"/>
                    </a:moveTo>
                    <a:cubicBezTo>
                      <a:pt x="2239" y="450"/>
                      <a:pt x="2097" y="476"/>
                      <a:pt x="2015" y="745"/>
                    </a:cubicBezTo>
                    <a:cubicBezTo>
                      <a:pt x="1947" y="971"/>
                      <a:pt x="2113" y="1047"/>
                      <a:pt x="2228" y="1047"/>
                    </a:cubicBezTo>
                    <a:cubicBezTo>
                      <a:pt x="2304" y="1047"/>
                      <a:pt x="2412" y="1035"/>
                      <a:pt x="2444" y="1022"/>
                    </a:cubicBezTo>
                    <a:cubicBezTo>
                      <a:pt x="2525" y="734"/>
                      <a:pt x="2525" y="734"/>
                      <a:pt x="2525" y="734"/>
                    </a:cubicBezTo>
                    <a:cubicBezTo>
                      <a:pt x="2283" y="734"/>
                      <a:pt x="2283" y="734"/>
                      <a:pt x="2283" y="734"/>
                    </a:cubicBezTo>
                    <a:cubicBezTo>
                      <a:pt x="2256" y="820"/>
                      <a:pt x="2256" y="820"/>
                      <a:pt x="2256" y="820"/>
                    </a:cubicBezTo>
                    <a:cubicBezTo>
                      <a:pt x="2384" y="820"/>
                      <a:pt x="2384" y="820"/>
                      <a:pt x="2384" y="820"/>
                    </a:cubicBezTo>
                    <a:cubicBezTo>
                      <a:pt x="2344" y="945"/>
                      <a:pt x="2344" y="945"/>
                      <a:pt x="2344" y="945"/>
                    </a:cubicBezTo>
                    <a:cubicBezTo>
                      <a:pt x="2344" y="945"/>
                      <a:pt x="2349" y="965"/>
                      <a:pt x="2253" y="965"/>
                    </a:cubicBezTo>
                    <a:cubicBezTo>
                      <a:pt x="2132" y="965"/>
                      <a:pt x="2099" y="881"/>
                      <a:pt x="2138" y="742"/>
                    </a:cubicBezTo>
                    <a:cubicBezTo>
                      <a:pt x="2175" y="613"/>
                      <a:pt x="2234" y="527"/>
                      <a:pt x="2343" y="533"/>
                    </a:cubicBezTo>
                    <a:cubicBezTo>
                      <a:pt x="2417" y="536"/>
                      <a:pt x="2459" y="563"/>
                      <a:pt x="2438" y="631"/>
                    </a:cubicBezTo>
                    <a:cubicBezTo>
                      <a:pt x="2437" y="636"/>
                      <a:pt x="2436" y="642"/>
                      <a:pt x="2435" y="646"/>
                    </a:cubicBezTo>
                    <a:cubicBezTo>
                      <a:pt x="2552" y="646"/>
                      <a:pt x="2552" y="646"/>
                      <a:pt x="2552" y="646"/>
                    </a:cubicBezTo>
                    <a:cubicBezTo>
                      <a:pt x="2582" y="559"/>
                      <a:pt x="2522" y="450"/>
                      <a:pt x="2354" y="450"/>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grpSp>
    </p:spTree>
    <p:extLst>
      <p:ext uri="{BB962C8B-B14F-4D97-AF65-F5344CB8AC3E}">
        <p14:creationId xmlns:p14="http://schemas.microsoft.com/office/powerpoint/2010/main" val="31008374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3" name="Rectangle 11"/>
          <p:cNvSpPr/>
          <p:nvPr userDrawn="1"/>
        </p:nvSpPr>
        <p:spPr>
          <a:xfrm>
            <a:off x="-3137" y="1687134"/>
            <a:ext cx="1610175" cy="245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r>
              <a:rPr lang="en-US" sz="1200" dirty="0" smtClean="0">
                <a:solidFill>
                  <a:prstClr val="black"/>
                </a:solidFill>
                <a:latin typeface="Optima"/>
              </a:rPr>
              <a:t>Agile Organization</a:t>
            </a:r>
            <a:endParaRPr lang="en-US" sz="1200" dirty="0">
              <a:solidFill>
                <a:prstClr val="black"/>
              </a:solidFill>
              <a:latin typeface="Optima"/>
            </a:endParaRPr>
          </a:p>
        </p:txBody>
      </p:sp>
      <p:sp>
        <p:nvSpPr>
          <p:cNvPr id="4" name="Rectangle 3"/>
          <p:cNvSpPr/>
          <p:nvPr userDrawn="1"/>
        </p:nvSpPr>
        <p:spPr>
          <a:xfrm>
            <a:off x="1613145" y="6357937"/>
            <a:ext cx="7530855" cy="5000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endParaRPr lang="en-US" dirty="0">
              <a:solidFill>
                <a:prstClr val="white"/>
              </a:solidFill>
              <a:latin typeface="Optima"/>
            </a:endParaRPr>
          </a:p>
        </p:txBody>
      </p:sp>
      <p:sp>
        <p:nvSpPr>
          <p:cNvPr id="5" name="Rectangle 4"/>
          <p:cNvSpPr/>
          <p:nvPr userDrawn="1"/>
        </p:nvSpPr>
        <p:spPr>
          <a:xfrm>
            <a:off x="1607038" y="6357937"/>
            <a:ext cx="7536962" cy="50006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6"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7" name="Footer Placeholder 4"/>
          <p:cNvSpPr txBox="1">
            <a:spLocks/>
          </p:cNvSpPr>
          <p:nvPr userDrawn="1"/>
        </p:nvSpPr>
        <p:spPr>
          <a:xfrm>
            <a:off x="3481510" y="6572250"/>
            <a:ext cx="3185990" cy="285750"/>
          </a:xfrm>
          <a:prstGeom prst="rect">
            <a:avLst/>
          </a:prstGeom>
        </p:spPr>
        <p:txBody>
          <a:bodyPr lIns="87075" tIns="43537" rIns="87075" bIns="43537"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00" dirty="0" smtClean="0">
                <a:solidFill>
                  <a:prstClr val="white"/>
                </a:solidFill>
                <a:latin typeface="Optima"/>
              </a:rPr>
              <a:t>© 2014-2016 Peter Merel   Confidential and Proprietary</a:t>
            </a:r>
            <a:endParaRPr lang="en-US" sz="900" dirty="0">
              <a:solidFill>
                <a:prstClr val="white"/>
              </a:solidFill>
              <a:latin typeface="Optima"/>
            </a:endParaRPr>
          </a:p>
        </p:txBody>
      </p:sp>
      <p:sp>
        <p:nvSpPr>
          <p:cNvPr id="14" name="Rectangle 16"/>
          <p:cNvSpPr/>
          <p:nvPr userDrawn="1"/>
        </p:nvSpPr>
        <p:spPr>
          <a:xfrm>
            <a:off x="-3137" y="1928813"/>
            <a:ext cx="1610175" cy="4442520"/>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defRPr/>
            </a:pPr>
            <a:endParaRPr lang="en-US" dirty="0">
              <a:solidFill>
                <a:prstClr val="white"/>
              </a:solidFill>
              <a:latin typeface="Optima"/>
            </a:endParaRPr>
          </a:p>
        </p:txBody>
      </p:sp>
      <p:sp>
        <p:nvSpPr>
          <p:cNvPr id="8" name="Title 1"/>
          <p:cNvSpPr>
            <a:spLocks noGrp="1"/>
          </p:cNvSpPr>
          <p:nvPr>
            <p:ph type="title"/>
          </p:nvPr>
        </p:nvSpPr>
        <p:spPr>
          <a:xfrm>
            <a:off x="1714500" y="111269"/>
            <a:ext cx="7366000" cy="533400"/>
          </a:xfrm>
        </p:spPr>
        <p:txBody>
          <a:bodyPr/>
          <a:lstStyle>
            <a:lvl1pPr algn="ctr">
              <a:defRPr sz="2300" b="1">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7272482" cy="5429250"/>
          </a:xfrm>
        </p:spPr>
        <p:txBody>
          <a:bodyPr/>
          <a:lstStyle>
            <a:lvl1pPr>
              <a:defRPr sz="2000">
                <a:latin typeface="Optima"/>
                <a:cs typeface="Arial" panose="020B0604020202020204" pitchFamily="34" charset="0"/>
              </a:defRPr>
            </a:lvl1pPr>
            <a:lvl2pPr>
              <a:defRPr sz="1800">
                <a:latin typeface="Optima"/>
                <a:cs typeface="Arial" panose="020B0604020202020204" pitchFamily="34" charset="0"/>
              </a:defRPr>
            </a:lvl2pPr>
            <a:lvl3pPr>
              <a:defRPr sz="1700">
                <a:latin typeface="Optima"/>
                <a:cs typeface="Arial" panose="020B0604020202020204" pitchFamily="34" charset="0"/>
              </a:defRPr>
            </a:lvl3pPr>
            <a:lvl4pPr>
              <a:defRPr sz="1300">
                <a:latin typeface="Optima"/>
                <a:cs typeface="Arial" panose="020B0604020202020204" pitchFamily="34" charset="0"/>
              </a:defRPr>
            </a:lvl4pPr>
            <a:lvl5pPr>
              <a:defRPr sz="13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solidFill>
                  <a:prstClr val="white"/>
                </a:solidFill>
              </a:rPr>
              <a:pPr>
                <a:defRPr/>
              </a:pPr>
              <a:t>‹#›</a:t>
            </a:fld>
            <a:endParaRPr lang="en-US" dirty="0">
              <a:solidFill>
                <a:prstClr val="white"/>
              </a:solidFill>
            </a:endParaRPr>
          </a:p>
        </p:txBody>
      </p:sp>
      <p:pic>
        <p:nvPicPr>
          <p:cNvPr id="19" name="Picture 18"/>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3137" y="111269"/>
            <a:ext cx="1624463" cy="1607038"/>
          </a:xfrm>
          <a:prstGeom prst="rect">
            <a:avLst/>
          </a:prstGeom>
        </p:spPr>
      </p:pic>
      <p:pic>
        <p:nvPicPr>
          <p:cNvPr id="17" name="Picture 16"/>
          <p:cNvPicPr>
            <a:picLocks noChangeAspect="1"/>
          </p:cNvPicPr>
          <p:nvPr userDrawn="1"/>
        </p:nvPicPr>
        <p:blipFill>
          <a:blip r:embed="rId4"/>
          <a:stretch>
            <a:fillRect/>
          </a:stretch>
        </p:blipFill>
        <p:spPr>
          <a:xfrm>
            <a:off x="-131630" y="6369315"/>
            <a:ext cx="1812648" cy="484415"/>
          </a:xfrm>
          <a:prstGeom prst="rect">
            <a:avLst/>
          </a:prstGeom>
        </p:spPr>
      </p:pic>
    </p:spTree>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1714500" y="111269"/>
            <a:ext cx="7366000" cy="533400"/>
          </a:xfrm>
        </p:spPr>
        <p:txBody>
          <a:bodyPr/>
          <a:lstStyle>
            <a:lvl1pPr algn="ctr">
              <a:defRPr sz="2300" b="1">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3504719" cy="5429250"/>
          </a:xfrm>
        </p:spPr>
        <p:txBody>
          <a:bodyPr/>
          <a:lstStyle>
            <a:lvl1pPr marL="194461" indent="-194461">
              <a:defRPr sz="1700">
                <a:latin typeface="Optima"/>
                <a:cs typeface="Arial" panose="020B0604020202020204" pitchFamily="34" charset="0"/>
              </a:defRPr>
            </a:lvl1pPr>
            <a:lvl2pPr marL="522532" indent="-187847">
              <a:defRPr sz="1500">
                <a:latin typeface="Optima"/>
                <a:cs typeface="Arial" panose="020B0604020202020204" pitchFamily="34" charset="0"/>
              </a:defRPr>
            </a:lvl2pPr>
            <a:lvl3pPr marL="761970" indent="-182555">
              <a:defRPr sz="1300">
                <a:latin typeface="Optima"/>
                <a:cs typeface="Arial" panose="020B0604020202020204" pitchFamily="34" charset="0"/>
              </a:defRPr>
            </a:lvl3pPr>
            <a:lvl4pPr marL="1001408" indent="-182555">
              <a:defRPr sz="1200">
                <a:latin typeface="Optima"/>
                <a:cs typeface="Arial" panose="020B0604020202020204" pitchFamily="34" charset="0"/>
              </a:defRPr>
            </a:lvl4pPr>
            <a:lvl5pPr marL="1239524" indent="-182555">
              <a:defRPr sz="12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solidFill>
                  <a:prstClr val="white"/>
                </a:solidFill>
              </a:rPr>
              <a:pPr>
                <a:defRPr/>
              </a:pPr>
              <a:t>‹#›</a:t>
            </a:fld>
            <a:endParaRPr lang="en-US" dirty="0">
              <a:solidFill>
                <a:prstClr val="white"/>
              </a:solidFill>
            </a:endParaRPr>
          </a:p>
        </p:txBody>
      </p:sp>
      <p:sp>
        <p:nvSpPr>
          <p:cNvPr id="16" name="Content Placeholder 2"/>
          <p:cNvSpPr>
            <a:spLocks noGrp="1"/>
          </p:cNvSpPr>
          <p:nvPr>
            <p:ph idx="11"/>
          </p:nvPr>
        </p:nvSpPr>
        <p:spPr>
          <a:xfrm>
            <a:off x="5323656" y="785813"/>
            <a:ext cx="3501415" cy="5429250"/>
          </a:xfrm>
        </p:spPr>
        <p:txBody>
          <a:bodyPr/>
          <a:lstStyle>
            <a:lvl1pPr marL="342622" indent="-342622" algn="l" defTabSz="456388" rtl="0" eaLnBrk="0" fontAlgn="base" hangingPunct="0">
              <a:spcBef>
                <a:spcPct val="20000"/>
              </a:spcBef>
              <a:spcAft>
                <a:spcPct val="0"/>
              </a:spcAft>
              <a:buFont typeface="Arial" pitchFamily="34" charset="0"/>
              <a:defRPr lang="en-US" sz="1700" kern="1200" dirty="0" smtClean="0">
                <a:solidFill>
                  <a:schemeClr val="tx1"/>
                </a:solidFill>
                <a:latin typeface="Optima"/>
                <a:ea typeface="+mn-ea"/>
                <a:cs typeface="Arial" panose="020B0604020202020204" pitchFamily="34" charset="0"/>
              </a:defRPr>
            </a:lvl1pPr>
            <a:lvl2pPr marL="620424" indent="-285739" algn="l" defTabSz="456388" rtl="0" eaLnBrk="0" fontAlgn="base" hangingPunct="0">
              <a:spcBef>
                <a:spcPct val="20000"/>
              </a:spcBef>
              <a:spcAft>
                <a:spcPct val="0"/>
              </a:spcAft>
              <a:buFont typeface="Arial" pitchFamily="34" charset="0"/>
              <a:defRPr lang="en-US" sz="1500" kern="1200" dirty="0" smtClean="0">
                <a:solidFill>
                  <a:schemeClr val="tx1"/>
                </a:solidFill>
                <a:latin typeface="Optima"/>
                <a:ea typeface="+mn-ea"/>
                <a:cs typeface="Arial" panose="020B0604020202020204" pitchFamily="34" charset="0"/>
              </a:defRPr>
            </a:lvl2pPr>
            <a:lvl3pPr marL="865153" indent="-285739" algn="l" defTabSz="456388" rtl="0" eaLnBrk="0" fontAlgn="base" hangingPunct="0">
              <a:spcBef>
                <a:spcPct val="20000"/>
              </a:spcBef>
              <a:spcAft>
                <a:spcPct val="0"/>
              </a:spcAft>
              <a:buFont typeface="Arial" pitchFamily="34" charset="0"/>
              <a:defRPr lang="en-US" sz="1300" kern="1200" dirty="0" smtClean="0">
                <a:solidFill>
                  <a:schemeClr val="tx1"/>
                </a:solidFill>
                <a:latin typeface="Optima"/>
                <a:ea typeface="+mn-ea"/>
                <a:cs typeface="Arial" panose="020B0604020202020204" pitchFamily="34" charset="0"/>
              </a:defRPr>
            </a:lvl3pPr>
            <a:lvl4pPr marL="1104592" indent="-285739" algn="l" defTabSz="456388" rtl="0" eaLnBrk="0" fontAlgn="base" hangingPunct="0">
              <a:spcBef>
                <a:spcPct val="20000"/>
              </a:spcBef>
              <a:spcAft>
                <a:spcPct val="0"/>
              </a:spcAft>
              <a:buFont typeface="Arial" pitchFamily="34" charset="0"/>
              <a:defRPr lang="en-US" sz="1200" kern="1200" dirty="0" smtClean="0">
                <a:solidFill>
                  <a:schemeClr val="tx1"/>
                </a:solidFill>
                <a:latin typeface="Optima"/>
                <a:ea typeface="+mn-ea"/>
                <a:cs typeface="Arial" panose="020B0604020202020204" pitchFamily="34" charset="0"/>
              </a:defRPr>
            </a:lvl4pPr>
            <a:lvl5pPr marL="1342707" indent="-285739" algn="l" defTabSz="456388" rtl="0" eaLnBrk="0" fontAlgn="base" hangingPunct="0">
              <a:spcBef>
                <a:spcPct val="20000"/>
              </a:spcBef>
              <a:spcAft>
                <a:spcPct val="0"/>
              </a:spcAft>
              <a:buFont typeface="Arial" pitchFamily="34" charset="0"/>
              <a:defRPr lang="en-US" sz="1200" kern="1200" dirty="0">
                <a:solidFill>
                  <a:schemeClr val="tx1"/>
                </a:solidFill>
                <a:latin typeface="Optima"/>
                <a:ea typeface="+mn-ea"/>
                <a:cs typeface="Arial" panose="020B0604020202020204" pitchFamily="34" charset="0"/>
              </a:defRPr>
            </a:lvl5pPr>
          </a:lstStyle>
          <a:p>
            <a:pPr marL="194461" lvl="0" indent="-194461" algn="l" defTabSz="456388" rtl="0" eaLnBrk="0" fontAlgn="base" hangingPunct="0">
              <a:spcBef>
                <a:spcPct val="20000"/>
              </a:spcBef>
              <a:spcAft>
                <a:spcPct val="0"/>
              </a:spcAft>
              <a:buFont typeface="Arial" pitchFamily="34" charset="0"/>
              <a:buChar char="•"/>
            </a:pPr>
            <a:r>
              <a:rPr lang="en-US" dirty="0" smtClean="0"/>
              <a:t>Click to edit Master text styles</a:t>
            </a:r>
          </a:p>
          <a:p>
            <a:pPr marL="522532" lvl="1" indent="-187847" algn="l" defTabSz="456388" rtl="0" eaLnBrk="0" fontAlgn="base" hangingPunct="0">
              <a:spcBef>
                <a:spcPct val="20000"/>
              </a:spcBef>
              <a:spcAft>
                <a:spcPct val="0"/>
              </a:spcAft>
              <a:buFont typeface="Arial" pitchFamily="34" charset="0"/>
              <a:buChar char="–"/>
            </a:pPr>
            <a:r>
              <a:rPr lang="en-US" dirty="0" smtClean="0"/>
              <a:t>Second level</a:t>
            </a:r>
          </a:p>
          <a:p>
            <a:pPr marL="761970" lvl="2" indent="-182555" algn="l" defTabSz="456388" rtl="0" eaLnBrk="0" fontAlgn="base" hangingPunct="0">
              <a:spcBef>
                <a:spcPct val="20000"/>
              </a:spcBef>
              <a:spcAft>
                <a:spcPct val="0"/>
              </a:spcAft>
              <a:buFont typeface="Arial" pitchFamily="34" charset="0"/>
              <a:buChar char="•"/>
            </a:pPr>
            <a:r>
              <a:rPr lang="en-US" dirty="0" smtClean="0"/>
              <a:t>Third level</a:t>
            </a:r>
          </a:p>
          <a:p>
            <a:pPr marL="1001408" lvl="3" indent="-182555" algn="l" defTabSz="456388" rtl="0" eaLnBrk="0" fontAlgn="base" hangingPunct="0">
              <a:spcBef>
                <a:spcPct val="20000"/>
              </a:spcBef>
              <a:spcAft>
                <a:spcPct val="0"/>
              </a:spcAft>
              <a:buFont typeface="Arial" pitchFamily="34" charset="0"/>
              <a:buChar char="–"/>
            </a:pPr>
            <a:r>
              <a:rPr lang="en-US" dirty="0" smtClean="0"/>
              <a:t>Fourth level</a:t>
            </a:r>
          </a:p>
          <a:p>
            <a:pPr marL="1239524" lvl="4" indent="-182555" algn="l" defTabSz="456388" rtl="0" eaLnBrk="0" fontAlgn="base" hangingPunct="0">
              <a:spcBef>
                <a:spcPct val="20000"/>
              </a:spcBef>
              <a:spcAft>
                <a:spcPct val="0"/>
              </a:spcAft>
              <a:buFont typeface="Arial" pitchFamily="34" charset="0"/>
              <a:buChar char="»"/>
            </a:pPr>
            <a:r>
              <a:rPr lang="en-US" dirty="0" smtClean="0"/>
              <a:t>Fifth level</a:t>
            </a:r>
            <a:endParaRPr lang="en-US" dirty="0"/>
          </a:p>
        </p:txBody>
      </p:sp>
      <p:sp>
        <p:nvSpPr>
          <p:cNvPr id="20" name="Rectangle 11"/>
          <p:cNvSpPr/>
          <p:nvPr userDrawn="1"/>
        </p:nvSpPr>
        <p:spPr>
          <a:xfrm>
            <a:off x="-3137" y="1687134"/>
            <a:ext cx="1610175" cy="245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r>
              <a:rPr lang="en-US" sz="1200" dirty="0" smtClean="0">
                <a:solidFill>
                  <a:prstClr val="black"/>
                </a:solidFill>
                <a:latin typeface="Optima"/>
              </a:rPr>
              <a:t>Agile Organization</a:t>
            </a:r>
            <a:endParaRPr lang="en-US" sz="1200" dirty="0">
              <a:solidFill>
                <a:prstClr val="black"/>
              </a:solidFill>
              <a:latin typeface="Optima"/>
            </a:endParaRPr>
          </a:p>
        </p:txBody>
      </p:sp>
      <p:sp>
        <p:nvSpPr>
          <p:cNvPr id="21" name="Rectangle 20"/>
          <p:cNvSpPr/>
          <p:nvPr userDrawn="1"/>
        </p:nvSpPr>
        <p:spPr>
          <a:xfrm>
            <a:off x="1607038" y="6357937"/>
            <a:ext cx="7536962" cy="50006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23"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24" name="Footer Placeholder 4"/>
          <p:cNvSpPr txBox="1">
            <a:spLocks/>
          </p:cNvSpPr>
          <p:nvPr userDrawn="1"/>
        </p:nvSpPr>
        <p:spPr>
          <a:xfrm>
            <a:off x="3481510" y="6572250"/>
            <a:ext cx="3185990" cy="285750"/>
          </a:xfrm>
          <a:prstGeom prst="rect">
            <a:avLst/>
          </a:prstGeom>
        </p:spPr>
        <p:txBody>
          <a:bodyPr lIns="87075" tIns="43537" rIns="87075" bIns="43537"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00" dirty="0" smtClean="0">
                <a:solidFill>
                  <a:prstClr val="white"/>
                </a:solidFill>
                <a:latin typeface="Optima"/>
              </a:rPr>
              <a:t>© 2017 Peter Merel   Confidential and Proprietary</a:t>
            </a:r>
            <a:endParaRPr lang="en-US" sz="900" dirty="0">
              <a:solidFill>
                <a:prstClr val="white"/>
              </a:solidFill>
              <a:latin typeface="Optima"/>
            </a:endParaRPr>
          </a:p>
        </p:txBody>
      </p:sp>
      <p:sp>
        <p:nvSpPr>
          <p:cNvPr id="25" name="Rectangle 16"/>
          <p:cNvSpPr/>
          <p:nvPr userDrawn="1"/>
        </p:nvSpPr>
        <p:spPr>
          <a:xfrm>
            <a:off x="-3137" y="1928813"/>
            <a:ext cx="1610175" cy="4442520"/>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pic>
        <p:nvPicPr>
          <p:cNvPr id="26" name="Picture 25"/>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3137" y="111269"/>
            <a:ext cx="1624463" cy="1607038"/>
          </a:xfrm>
          <a:prstGeom prst="rect">
            <a:avLst/>
          </a:prstGeom>
        </p:spPr>
      </p:pic>
      <p:pic>
        <p:nvPicPr>
          <p:cNvPr id="13" name="Picture 12"/>
          <p:cNvPicPr>
            <a:picLocks noChangeAspect="1"/>
          </p:cNvPicPr>
          <p:nvPr userDrawn="1"/>
        </p:nvPicPr>
        <p:blipFill>
          <a:blip r:embed="rId4"/>
          <a:stretch>
            <a:fillRect/>
          </a:stretch>
        </p:blipFill>
        <p:spPr>
          <a:xfrm>
            <a:off x="-131630" y="6369315"/>
            <a:ext cx="1812648" cy="484415"/>
          </a:xfrm>
          <a:prstGeom prst="rect">
            <a:avLst/>
          </a:prstGeom>
        </p:spPr>
      </p:pic>
    </p:spTree>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bwMode="gray">
          <a:xfrm>
            <a:off x="252048" y="1557339"/>
            <a:ext cx="4253484" cy="4535487"/>
          </a:xfrm>
        </p:spPr>
        <p:txBody>
          <a:bodyPr>
            <a:noAutofit/>
          </a:bodyPr>
          <a:lstStyle>
            <a:lvl1pPr>
              <a:defRPr>
                <a:solidFill>
                  <a:schemeClr val="tx1"/>
                </a:solidFill>
                <a:latin typeface="Times New Roman" pitchFamily="18" charset="0"/>
                <a:cs typeface="Times New Roman" pitchFamily="18" charset="0"/>
              </a:defRPr>
            </a:lvl1pPr>
            <a:lvl2pPr>
              <a:defRPr>
                <a:solidFill>
                  <a:schemeClr val="tx1"/>
                </a:solidFill>
                <a:latin typeface="Times New Roman" pitchFamily="18" charset="0"/>
                <a:cs typeface="Times New Roman" pitchFamily="18" charset="0"/>
              </a:defRPr>
            </a:lvl2pPr>
            <a:lvl3pPr>
              <a:buClrTx/>
              <a:defRPr>
                <a:solidFill>
                  <a:schemeClr val="tx1"/>
                </a:solidFill>
                <a:latin typeface="Times New Roman" pitchFamily="18" charset="0"/>
                <a:cs typeface="Times New Roman" pitchFamily="18" charset="0"/>
              </a:defRPr>
            </a:lvl3pPr>
            <a:lvl4pPr>
              <a:buClrTx/>
              <a:defRPr>
                <a:solidFill>
                  <a:schemeClr val="tx1"/>
                </a:solidFill>
                <a:latin typeface="Times New Roman" pitchFamily="18" charset="0"/>
                <a:cs typeface="Times New Roman" pitchFamily="18" charset="0"/>
              </a:defRPr>
            </a:lvl4pPr>
            <a:lvl5pPr>
              <a:buClrTx/>
              <a:defRPr>
                <a:solidFill>
                  <a:schemeClr val="tx1"/>
                </a:solidFill>
                <a:latin typeface="Times New Roman" pitchFamily="18" charset="0"/>
                <a:cs typeface="Times New Roman" pitchFamily="18" charset="0"/>
              </a:defRPr>
            </a:lvl5pPr>
            <a:lvl6pPr>
              <a:buClrTx/>
              <a:defRPr baseline="0">
                <a:solidFill>
                  <a:schemeClr val="tx1"/>
                </a:solidFill>
                <a:latin typeface="Times New Roman" pitchFamily="18" charset="0"/>
                <a:cs typeface="Times New Roman" pitchFamily="18" charset="0"/>
              </a:defRPr>
            </a:lvl6pPr>
            <a:lvl7pPr>
              <a:buClrTx/>
              <a:defRPr baseline="0">
                <a:solidFill>
                  <a:schemeClr val="tx1"/>
                </a:solidFill>
                <a:latin typeface="Times New Roman" pitchFamily="18" charset="0"/>
                <a:cs typeface="Times New Roman" pitchFamily="18" charset="0"/>
              </a:defRPr>
            </a:lvl7pPr>
            <a:lvl8pPr>
              <a:buClrTx/>
              <a:defRPr baseline="0">
                <a:solidFill>
                  <a:schemeClr val="tx1"/>
                </a:solidFill>
                <a:latin typeface="Times New Roman" pitchFamily="18" charset="0"/>
                <a:cs typeface="Times New Roman" pitchFamily="18" charset="0"/>
              </a:defRPr>
            </a:lvl8pPr>
            <a:lvl9pPr>
              <a:buClrTx/>
              <a:defRPr baseline="0">
                <a:solidFill>
                  <a:schemeClr val="tx1"/>
                </a:solidFill>
                <a:latin typeface="Times New Roman" pitchFamily="18" charset="0"/>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5" name="Text Placeholder 4"/>
          <p:cNvSpPr>
            <a:spLocks noGrp="1"/>
          </p:cNvSpPr>
          <p:nvPr>
            <p:ph type="body" sz="quarter" idx="11"/>
          </p:nvPr>
        </p:nvSpPr>
        <p:spPr bwMode="gray">
          <a:xfrm>
            <a:off x="4637943" y="1557339"/>
            <a:ext cx="4248150" cy="4535487"/>
          </a:xfrm>
        </p:spPr>
        <p:txBody>
          <a:bodyPr>
            <a:noAutofit/>
          </a:bodyPr>
          <a:lstStyle>
            <a:lvl1pPr>
              <a:defRPr>
                <a:solidFill>
                  <a:schemeClr val="tx1"/>
                </a:solidFill>
                <a:latin typeface="Times New Roman" pitchFamily="18" charset="0"/>
                <a:cs typeface="Times New Roman" pitchFamily="18" charset="0"/>
              </a:defRPr>
            </a:lvl1pPr>
            <a:lvl2pPr>
              <a:defRPr>
                <a:solidFill>
                  <a:schemeClr val="tx1"/>
                </a:solidFill>
                <a:latin typeface="Times New Roman" pitchFamily="18" charset="0"/>
                <a:cs typeface="Times New Roman" pitchFamily="18" charset="0"/>
              </a:defRPr>
            </a:lvl2pPr>
            <a:lvl3pPr>
              <a:buClrTx/>
              <a:defRPr>
                <a:solidFill>
                  <a:schemeClr val="tx1"/>
                </a:solidFill>
                <a:latin typeface="Times New Roman" pitchFamily="18" charset="0"/>
                <a:cs typeface="Times New Roman" pitchFamily="18" charset="0"/>
              </a:defRPr>
            </a:lvl3pPr>
            <a:lvl4pPr>
              <a:buClrTx/>
              <a:defRPr>
                <a:solidFill>
                  <a:schemeClr val="tx1"/>
                </a:solidFill>
                <a:latin typeface="Times New Roman" pitchFamily="18" charset="0"/>
                <a:cs typeface="Times New Roman" pitchFamily="18" charset="0"/>
              </a:defRPr>
            </a:lvl4pPr>
            <a:lvl5pPr>
              <a:buClrTx/>
              <a:defRPr>
                <a:solidFill>
                  <a:schemeClr val="tx1"/>
                </a:solidFill>
                <a:latin typeface="Times New Roman" pitchFamily="18" charset="0"/>
                <a:cs typeface="Times New Roman" pitchFamily="18" charset="0"/>
              </a:defRPr>
            </a:lvl5pPr>
            <a:lvl6pPr>
              <a:buClrTx/>
              <a:defRPr baseline="0">
                <a:solidFill>
                  <a:schemeClr val="tx1"/>
                </a:solidFill>
                <a:latin typeface="Times New Roman" pitchFamily="18" charset="0"/>
                <a:cs typeface="Times New Roman" pitchFamily="18" charset="0"/>
              </a:defRPr>
            </a:lvl6pPr>
            <a:lvl7pPr>
              <a:buClrTx/>
              <a:defRPr baseline="0">
                <a:solidFill>
                  <a:schemeClr val="tx1"/>
                </a:solidFill>
                <a:latin typeface="Times New Roman" pitchFamily="18" charset="0"/>
                <a:cs typeface="Times New Roman" pitchFamily="18" charset="0"/>
              </a:defRPr>
            </a:lvl7pPr>
            <a:lvl8pPr>
              <a:buClrTx/>
              <a:defRPr baseline="0">
                <a:solidFill>
                  <a:schemeClr val="tx1"/>
                </a:solidFill>
                <a:latin typeface="Times New Roman" pitchFamily="18" charset="0"/>
                <a:cs typeface="Times New Roman" pitchFamily="18" charset="0"/>
              </a:defRPr>
            </a:lvl8pPr>
            <a:lvl9pPr>
              <a:buClrTx/>
              <a:defRPr baseline="0">
                <a:solidFill>
                  <a:schemeClr val="tx1"/>
                </a:solidFill>
                <a:latin typeface="Times New Roman" pitchFamily="18" charset="0"/>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8" name="Text Placeholder 4"/>
          <p:cNvSpPr>
            <a:spLocks noGrp="1"/>
          </p:cNvSpPr>
          <p:nvPr>
            <p:ph type="body" sz="quarter" idx="12"/>
          </p:nvPr>
        </p:nvSpPr>
        <p:spPr bwMode="gray">
          <a:xfrm>
            <a:off x="5037283" y="548680"/>
            <a:ext cx="3854671" cy="503584"/>
          </a:xfrm>
        </p:spPr>
        <p:txBody>
          <a:bodyPr>
            <a:noAutofit/>
          </a:bodyPr>
          <a:lstStyle>
            <a:lvl1pPr algn="r">
              <a:defRPr b="0" i="1">
                <a:solidFill>
                  <a:schemeClr val="tx1"/>
                </a:solidFill>
                <a:latin typeface="Times New Roman" pitchFamily="18" charset="0"/>
                <a:cs typeface="Times New Roman" pitchFamily="18" charset="0"/>
              </a:defRPr>
            </a:lvl1pPr>
            <a:lvl2pPr algn="r">
              <a:defRPr b="0" i="1">
                <a:solidFill>
                  <a:schemeClr val="tx1"/>
                </a:solidFill>
                <a:latin typeface="Times New Roman" pitchFamily="18" charset="0"/>
                <a:cs typeface="Times New Roman" pitchFamily="18" charset="0"/>
              </a:defRPr>
            </a:lvl2pPr>
            <a:lvl3pPr algn="r">
              <a:buClrTx/>
              <a:defRPr b="0" i="1">
                <a:solidFill>
                  <a:schemeClr val="tx1"/>
                </a:solidFill>
                <a:latin typeface="Times New Roman" pitchFamily="18" charset="0"/>
                <a:cs typeface="Times New Roman" pitchFamily="18" charset="0"/>
              </a:defRPr>
            </a:lvl3pPr>
            <a:lvl4pPr algn="r">
              <a:buClrTx/>
              <a:defRPr b="0" i="1">
                <a:solidFill>
                  <a:schemeClr val="tx1"/>
                </a:solidFill>
                <a:latin typeface="Times New Roman" pitchFamily="18" charset="0"/>
                <a:cs typeface="Times New Roman" pitchFamily="18" charset="0"/>
              </a:defRPr>
            </a:lvl4pPr>
            <a:lvl5pPr algn="r">
              <a:buClrTx/>
              <a:defRPr b="0" i="1">
                <a:solidFill>
                  <a:schemeClr val="tx1"/>
                </a:solidFill>
                <a:latin typeface="Times New Roman" pitchFamily="18" charset="0"/>
                <a:cs typeface="Times New Roman" pitchFamily="18" charset="0"/>
              </a:defRPr>
            </a:lvl5pPr>
            <a:lvl6pPr algn="r">
              <a:buClrTx/>
              <a:defRPr b="0" i="1" baseline="0">
                <a:solidFill>
                  <a:schemeClr val="tx1"/>
                </a:solidFill>
                <a:latin typeface="Times New Roman" pitchFamily="18" charset="0"/>
                <a:cs typeface="Times New Roman" pitchFamily="18" charset="0"/>
              </a:defRPr>
            </a:lvl6pPr>
            <a:lvl7pPr algn="r">
              <a:buClrTx/>
              <a:defRPr b="0" i="1" baseline="0">
                <a:solidFill>
                  <a:schemeClr val="tx1"/>
                </a:solidFill>
                <a:latin typeface="Times New Roman" pitchFamily="18" charset="0"/>
                <a:cs typeface="Times New Roman" pitchFamily="18" charset="0"/>
              </a:defRPr>
            </a:lvl7pPr>
            <a:lvl8pPr algn="r">
              <a:buClrTx/>
              <a:defRPr b="0" i="1" baseline="0">
                <a:solidFill>
                  <a:schemeClr val="tx1"/>
                </a:solidFill>
                <a:latin typeface="Times New Roman" pitchFamily="18" charset="0"/>
                <a:cs typeface="Times New Roman" pitchFamily="18" charset="0"/>
              </a:defRPr>
            </a:lvl8pPr>
            <a:lvl9pPr algn="r">
              <a:buClrTx/>
              <a:defRPr b="0" i="1" baseline="0">
                <a:solidFill>
                  <a:schemeClr val="tx1"/>
                </a:solidFill>
                <a:latin typeface="Times New Roman" pitchFamily="18" charset="0"/>
                <a:cs typeface="Times New Roman" pitchFamily="18" charset="0"/>
              </a:defRPr>
            </a:lvl9pPr>
          </a:lstStyle>
          <a:p>
            <a:pPr lvl="0"/>
            <a:r>
              <a:rPr lang="en-US" smtClean="0"/>
              <a:t>Click to edit Master text styles</a:t>
            </a:r>
          </a:p>
        </p:txBody>
      </p:sp>
      <p:grpSp>
        <p:nvGrpSpPr>
          <p:cNvPr id="9" name="Group 8"/>
          <p:cNvGrpSpPr/>
          <p:nvPr userDrawn="1"/>
        </p:nvGrpSpPr>
        <p:grpSpPr>
          <a:xfrm>
            <a:off x="162658" y="0"/>
            <a:ext cx="889488" cy="700088"/>
            <a:chOff x="176213" y="0"/>
            <a:chExt cx="963612" cy="700088"/>
          </a:xfrm>
        </p:grpSpPr>
        <p:sp>
          <p:nvSpPr>
            <p:cNvPr id="10" name="Freeform 13"/>
            <p:cNvSpPr>
              <a:spLocks noEditPoints="1"/>
            </p:cNvSpPr>
            <p:nvPr userDrawn="1"/>
          </p:nvSpPr>
          <p:spPr bwMode="auto">
            <a:xfrm>
              <a:off x="176213" y="0"/>
              <a:ext cx="963612" cy="700088"/>
            </a:xfrm>
            <a:custGeom>
              <a:avLst/>
              <a:gdLst/>
              <a:ahLst/>
              <a:cxnLst>
                <a:cxn ang="0">
                  <a:pos x="96" y="136"/>
                </a:cxn>
                <a:cxn ang="0">
                  <a:pos x="0" y="136"/>
                </a:cxn>
                <a:cxn ang="0">
                  <a:pos x="0" y="0"/>
                </a:cxn>
                <a:cxn ang="0">
                  <a:pos x="96" y="0"/>
                </a:cxn>
                <a:cxn ang="0">
                  <a:pos x="96" y="136"/>
                </a:cxn>
                <a:cxn ang="0">
                  <a:pos x="607" y="0"/>
                </a:cxn>
                <a:cxn ang="0">
                  <a:pos x="511" y="0"/>
                </a:cxn>
                <a:cxn ang="0">
                  <a:pos x="511" y="136"/>
                </a:cxn>
                <a:cxn ang="0">
                  <a:pos x="607" y="136"/>
                </a:cxn>
                <a:cxn ang="0">
                  <a:pos x="607" y="0"/>
                </a:cxn>
                <a:cxn ang="0">
                  <a:pos x="96" y="441"/>
                </a:cxn>
                <a:cxn ang="0">
                  <a:pos x="0" y="441"/>
                </a:cxn>
                <a:cxn ang="0">
                  <a:pos x="0" y="305"/>
                </a:cxn>
                <a:cxn ang="0">
                  <a:pos x="96" y="305"/>
                </a:cxn>
                <a:cxn ang="0">
                  <a:pos x="96" y="441"/>
                </a:cxn>
                <a:cxn ang="0">
                  <a:pos x="607" y="305"/>
                </a:cxn>
                <a:cxn ang="0">
                  <a:pos x="511" y="305"/>
                </a:cxn>
                <a:cxn ang="0">
                  <a:pos x="511" y="441"/>
                </a:cxn>
                <a:cxn ang="0">
                  <a:pos x="607" y="441"/>
                </a:cxn>
                <a:cxn ang="0">
                  <a:pos x="607" y="305"/>
                </a:cxn>
              </a:cxnLst>
              <a:rect l="0" t="0" r="r" b="b"/>
              <a:pathLst>
                <a:path w="607" h="441">
                  <a:moveTo>
                    <a:pt x="96" y="136"/>
                  </a:moveTo>
                  <a:lnTo>
                    <a:pt x="0" y="136"/>
                  </a:lnTo>
                  <a:lnTo>
                    <a:pt x="0" y="0"/>
                  </a:lnTo>
                  <a:lnTo>
                    <a:pt x="96" y="0"/>
                  </a:lnTo>
                  <a:lnTo>
                    <a:pt x="96" y="136"/>
                  </a:lnTo>
                  <a:close/>
                  <a:moveTo>
                    <a:pt x="607" y="0"/>
                  </a:moveTo>
                  <a:lnTo>
                    <a:pt x="511" y="0"/>
                  </a:lnTo>
                  <a:lnTo>
                    <a:pt x="511" y="136"/>
                  </a:lnTo>
                  <a:lnTo>
                    <a:pt x="607" y="136"/>
                  </a:lnTo>
                  <a:lnTo>
                    <a:pt x="607" y="0"/>
                  </a:lnTo>
                  <a:close/>
                  <a:moveTo>
                    <a:pt x="96" y="441"/>
                  </a:moveTo>
                  <a:lnTo>
                    <a:pt x="0" y="441"/>
                  </a:lnTo>
                  <a:lnTo>
                    <a:pt x="0" y="305"/>
                  </a:lnTo>
                  <a:lnTo>
                    <a:pt x="96" y="305"/>
                  </a:lnTo>
                  <a:lnTo>
                    <a:pt x="96" y="441"/>
                  </a:lnTo>
                  <a:close/>
                  <a:moveTo>
                    <a:pt x="607" y="305"/>
                  </a:moveTo>
                  <a:lnTo>
                    <a:pt x="511" y="305"/>
                  </a:lnTo>
                  <a:lnTo>
                    <a:pt x="511" y="441"/>
                  </a:lnTo>
                  <a:lnTo>
                    <a:pt x="607" y="441"/>
                  </a:lnTo>
                  <a:lnTo>
                    <a:pt x="607" y="305"/>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nvGrpSpPr>
            <p:cNvPr id="11" name="Group 24"/>
            <p:cNvGrpSpPr/>
            <p:nvPr userDrawn="1"/>
          </p:nvGrpSpPr>
          <p:grpSpPr>
            <a:xfrm>
              <a:off x="287338" y="215900"/>
              <a:ext cx="700087" cy="273050"/>
              <a:chOff x="287338" y="215900"/>
              <a:chExt cx="700087" cy="273050"/>
            </a:xfrm>
          </p:grpSpPr>
          <p:sp>
            <p:nvSpPr>
              <p:cNvPr id="12" name="Freeform 12"/>
              <p:cNvSpPr>
                <a:spLocks/>
              </p:cNvSpPr>
              <p:nvPr userDrawn="1"/>
            </p:nvSpPr>
            <p:spPr bwMode="auto">
              <a:xfrm>
                <a:off x="292100" y="219075"/>
                <a:ext cx="692150" cy="266700"/>
              </a:xfrm>
              <a:custGeom>
                <a:avLst/>
                <a:gdLst/>
                <a:ahLst/>
                <a:cxnLst>
                  <a:cxn ang="0">
                    <a:pos x="2214" y="1047"/>
                  </a:cxn>
                  <a:cxn ang="0">
                    <a:pos x="2013" y="956"/>
                  </a:cxn>
                  <a:cxn ang="0">
                    <a:pos x="1975" y="833"/>
                  </a:cxn>
                  <a:cxn ang="0">
                    <a:pos x="1975" y="822"/>
                  </a:cxn>
                  <a:cxn ang="0">
                    <a:pos x="1888" y="822"/>
                  </a:cxn>
                  <a:cxn ang="0">
                    <a:pos x="1835" y="1032"/>
                  </a:cxn>
                  <a:cxn ang="0">
                    <a:pos x="1680" y="1032"/>
                  </a:cxn>
                  <a:cxn ang="0">
                    <a:pos x="1742" y="822"/>
                  </a:cxn>
                  <a:cxn ang="0">
                    <a:pos x="1666" y="822"/>
                  </a:cxn>
                  <a:cxn ang="0">
                    <a:pos x="1530" y="1032"/>
                  </a:cxn>
                  <a:cxn ang="0">
                    <a:pos x="1403" y="1032"/>
                  </a:cxn>
                  <a:cxn ang="0">
                    <a:pos x="1390" y="822"/>
                  </a:cxn>
                  <a:cxn ang="0">
                    <a:pos x="1309" y="822"/>
                  </a:cxn>
                  <a:cxn ang="0">
                    <a:pos x="1247" y="1032"/>
                  </a:cxn>
                  <a:cxn ang="0">
                    <a:pos x="1117" y="1032"/>
                  </a:cxn>
                  <a:cxn ang="0">
                    <a:pos x="1181" y="822"/>
                  </a:cxn>
                  <a:cxn ang="0">
                    <a:pos x="808" y="822"/>
                  </a:cxn>
                  <a:cxn ang="0">
                    <a:pos x="815" y="829"/>
                  </a:cxn>
                  <a:cxn ang="0">
                    <a:pos x="798" y="826"/>
                  </a:cxn>
                  <a:cxn ang="0">
                    <a:pos x="737" y="1033"/>
                  </a:cxn>
                  <a:cxn ang="0">
                    <a:pos x="596" y="1033"/>
                  </a:cxn>
                  <a:cxn ang="0">
                    <a:pos x="660" y="822"/>
                  </a:cxn>
                  <a:cxn ang="0">
                    <a:pos x="431" y="822"/>
                  </a:cxn>
                  <a:cxn ang="0">
                    <a:pos x="530" y="1033"/>
                  </a:cxn>
                  <a:cxn ang="0">
                    <a:pos x="366" y="1033"/>
                  </a:cxn>
                  <a:cxn ang="0">
                    <a:pos x="281" y="822"/>
                  </a:cxn>
                  <a:cxn ang="0">
                    <a:pos x="215" y="822"/>
                  </a:cxn>
                  <a:cxn ang="0">
                    <a:pos x="213" y="830"/>
                  </a:cxn>
                  <a:cxn ang="0">
                    <a:pos x="154" y="1023"/>
                  </a:cxn>
                  <a:cxn ang="0">
                    <a:pos x="152" y="1033"/>
                  </a:cxn>
                  <a:cxn ang="0">
                    <a:pos x="0" y="1033"/>
                  </a:cxn>
                  <a:cxn ang="0">
                    <a:pos x="156" y="514"/>
                  </a:cxn>
                  <a:cxn ang="0">
                    <a:pos x="156" y="0"/>
                  </a:cxn>
                  <a:cxn ang="0">
                    <a:pos x="734" y="0"/>
                  </a:cxn>
                  <a:cxn ang="0">
                    <a:pos x="734" y="506"/>
                  </a:cxn>
                  <a:cxn ang="0">
                    <a:pos x="754" y="509"/>
                  </a:cxn>
                  <a:cxn ang="0">
                    <a:pos x="775" y="440"/>
                  </a:cxn>
                  <a:cxn ang="0">
                    <a:pos x="819" y="440"/>
                  </a:cxn>
                  <a:cxn ang="0">
                    <a:pos x="819" y="0"/>
                  </a:cxn>
                  <a:cxn ang="0">
                    <a:pos x="1395" y="0"/>
                  </a:cxn>
                  <a:cxn ang="0">
                    <a:pos x="1395" y="440"/>
                  </a:cxn>
                  <a:cxn ang="0">
                    <a:pos x="1480" y="440"/>
                  </a:cxn>
                  <a:cxn ang="0">
                    <a:pos x="1480" y="0"/>
                  </a:cxn>
                  <a:cxn ang="0">
                    <a:pos x="2056" y="0"/>
                  </a:cxn>
                  <a:cxn ang="0">
                    <a:pos x="2056" y="578"/>
                  </a:cxn>
                  <a:cxn ang="0">
                    <a:pos x="2075" y="553"/>
                  </a:cxn>
                  <a:cxn ang="0">
                    <a:pos x="2137" y="488"/>
                  </a:cxn>
                  <a:cxn ang="0">
                    <a:pos x="2141" y="485"/>
                  </a:cxn>
                  <a:cxn ang="0">
                    <a:pos x="2141" y="0"/>
                  </a:cxn>
                  <a:cxn ang="0">
                    <a:pos x="2717" y="0"/>
                  </a:cxn>
                  <a:cxn ang="0">
                    <a:pos x="2717" y="822"/>
                  </a:cxn>
                  <a:cxn ang="0">
                    <a:pos x="2494" y="822"/>
                  </a:cxn>
                  <a:cxn ang="0">
                    <a:pos x="2439" y="1019"/>
                  </a:cxn>
                  <a:cxn ang="0">
                    <a:pos x="2434" y="1021"/>
                  </a:cxn>
                  <a:cxn ang="0">
                    <a:pos x="2214" y="1047"/>
                  </a:cxn>
                </a:cxnLst>
                <a:rect l="0" t="0" r="r" b="b"/>
                <a:pathLst>
                  <a:path w="2717" h="1047">
                    <a:moveTo>
                      <a:pt x="2214" y="1047"/>
                    </a:moveTo>
                    <a:cubicBezTo>
                      <a:pt x="2150" y="1047"/>
                      <a:pt x="2063" y="1023"/>
                      <a:pt x="2013" y="956"/>
                    </a:cubicBezTo>
                    <a:cubicBezTo>
                      <a:pt x="1996" y="933"/>
                      <a:pt x="1975" y="893"/>
                      <a:pt x="1975" y="833"/>
                    </a:cubicBezTo>
                    <a:cubicBezTo>
                      <a:pt x="1975" y="822"/>
                      <a:pt x="1975" y="822"/>
                      <a:pt x="1975" y="822"/>
                    </a:cubicBezTo>
                    <a:cubicBezTo>
                      <a:pt x="1888" y="822"/>
                      <a:pt x="1888" y="822"/>
                      <a:pt x="1888" y="822"/>
                    </a:cubicBezTo>
                    <a:cubicBezTo>
                      <a:pt x="1835" y="1032"/>
                      <a:pt x="1835" y="1032"/>
                      <a:pt x="1835" y="1032"/>
                    </a:cubicBezTo>
                    <a:cubicBezTo>
                      <a:pt x="1680" y="1032"/>
                      <a:pt x="1680" y="1032"/>
                      <a:pt x="1680" y="1032"/>
                    </a:cubicBezTo>
                    <a:cubicBezTo>
                      <a:pt x="1742" y="822"/>
                      <a:pt x="1742" y="822"/>
                      <a:pt x="1742" y="822"/>
                    </a:cubicBezTo>
                    <a:cubicBezTo>
                      <a:pt x="1666" y="822"/>
                      <a:pt x="1666" y="822"/>
                      <a:pt x="1666" y="822"/>
                    </a:cubicBezTo>
                    <a:cubicBezTo>
                      <a:pt x="1530" y="1032"/>
                      <a:pt x="1530" y="1032"/>
                      <a:pt x="1530" y="1032"/>
                    </a:cubicBezTo>
                    <a:cubicBezTo>
                      <a:pt x="1403" y="1032"/>
                      <a:pt x="1403" y="1032"/>
                      <a:pt x="1403" y="1032"/>
                    </a:cubicBezTo>
                    <a:cubicBezTo>
                      <a:pt x="1390" y="822"/>
                      <a:pt x="1390" y="822"/>
                      <a:pt x="1390" y="822"/>
                    </a:cubicBezTo>
                    <a:cubicBezTo>
                      <a:pt x="1309" y="822"/>
                      <a:pt x="1309" y="822"/>
                      <a:pt x="1309" y="822"/>
                    </a:cubicBezTo>
                    <a:cubicBezTo>
                      <a:pt x="1247" y="1032"/>
                      <a:pt x="1247" y="1032"/>
                      <a:pt x="1247" y="1032"/>
                    </a:cubicBezTo>
                    <a:cubicBezTo>
                      <a:pt x="1117" y="1032"/>
                      <a:pt x="1117" y="1032"/>
                      <a:pt x="1117" y="1032"/>
                    </a:cubicBezTo>
                    <a:cubicBezTo>
                      <a:pt x="1181" y="822"/>
                      <a:pt x="1181" y="822"/>
                      <a:pt x="1181" y="822"/>
                    </a:cubicBezTo>
                    <a:cubicBezTo>
                      <a:pt x="808" y="822"/>
                      <a:pt x="808" y="822"/>
                      <a:pt x="808" y="822"/>
                    </a:cubicBezTo>
                    <a:cubicBezTo>
                      <a:pt x="815" y="829"/>
                      <a:pt x="815" y="829"/>
                      <a:pt x="815" y="829"/>
                    </a:cubicBezTo>
                    <a:cubicBezTo>
                      <a:pt x="798" y="826"/>
                      <a:pt x="798" y="826"/>
                      <a:pt x="798" y="826"/>
                    </a:cubicBezTo>
                    <a:cubicBezTo>
                      <a:pt x="737" y="1033"/>
                      <a:pt x="737" y="1033"/>
                      <a:pt x="737" y="1033"/>
                    </a:cubicBezTo>
                    <a:cubicBezTo>
                      <a:pt x="596" y="1033"/>
                      <a:pt x="596" y="1033"/>
                      <a:pt x="596" y="1033"/>
                    </a:cubicBezTo>
                    <a:cubicBezTo>
                      <a:pt x="660" y="822"/>
                      <a:pt x="660" y="822"/>
                      <a:pt x="660" y="822"/>
                    </a:cubicBezTo>
                    <a:cubicBezTo>
                      <a:pt x="431" y="822"/>
                      <a:pt x="431" y="822"/>
                      <a:pt x="431" y="822"/>
                    </a:cubicBezTo>
                    <a:cubicBezTo>
                      <a:pt x="530" y="1033"/>
                      <a:pt x="530" y="1033"/>
                      <a:pt x="530" y="1033"/>
                    </a:cubicBezTo>
                    <a:cubicBezTo>
                      <a:pt x="366" y="1033"/>
                      <a:pt x="366" y="1033"/>
                      <a:pt x="366" y="1033"/>
                    </a:cubicBezTo>
                    <a:cubicBezTo>
                      <a:pt x="281" y="822"/>
                      <a:pt x="281" y="822"/>
                      <a:pt x="281" y="822"/>
                    </a:cubicBezTo>
                    <a:cubicBezTo>
                      <a:pt x="215" y="822"/>
                      <a:pt x="215" y="822"/>
                      <a:pt x="215" y="822"/>
                    </a:cubicBezTo>
                    <a:cubicBezTo>
                      <a:pt x="213" y="830"/>
                      <a:pt x="213" y="830"/>
                      <a:pt x="213" y="830"/>
                    </a:cubicBezTo>
                    <a:cubicBezTo>
                      <a:pt x="181" y="933"/>
                      <a:pt x="156" y="1017"/>
                      <a:pt x="154" y="1023"/>
                    </a:cubicBezTo>
                    <a:cubicBezTo>
                      <a:pt x="152" y="1033"/>
                      <a:pt x="152" y="1033"/>
                      <a:pt x="152" y="1033"/>
                    </a:cubicBezTo>
                    <a:cubicBezTo>
                      <a:pt x="0" y="1033"/>
                      <a:pt x="0" y="1033"/>
                      <a:pt x="0" y="1033"/>
                    </a:cubicBezTo>
                    <a:cubicBezTo>
                      <a:pt x="156" y="514"/>
                      <a:pt x="156" y="514"/>
                      <a:pt x="156" y="514"/>
                    </a:cubicBezTo>
                    <a:cubicBezTo>
                      <a:pt x="156" y="0"/>
                      <a:pt x="156" y="0"/>
                      <a:pt x="156" y="0"/>
                    </a:cubicBezTo>
                    <a:cubicBezTo>
                      <a:pt x="734" y="0"/>
                      <a:pt x="734" y="0"/>
                      <a:pt x="734" y="0"/>
                    </a:cubicBezTo>
                    <a:cubicBezTo>
                      <a:pt x="734" y="506"/>
                      <a:pt x="734" y="506"/>
                      <a:pt x="734" y="506"/>
                    </a:cubicBezTo>
                    <a:cubicBezTo>
                      <a:pt x="754" y="509"/>
                      <a:pt x="754" y="509"/>
                      <a:pt x="754" y="509"/>
                    </a:cubicBezTo>
                    <a:cubicBezTo>
                      <a:pt x="775" y="440"/>
                      <a:pt x="775" y="440"/>
                      <a:pt x="775" y="440"/>
                    </a:cubicBezTo>
                    <a:cubicBezTo>
                      <a:pt x="819" y="440"/>
                      <a:pt x="819" y="440"/>
                      <a:pt x="819" y="440"/>
                    </a:cubicBezTo>
                    <a:cubicBezTo>
                      <a:pt x="819" y="0"/>
                      <a:pt x="819" y="0"/>
                      <a:pt x="819" y="0"/>
                    </a:cubicBezTo>
                    <a:cubicBezTo>
                      <a:pt x="1395" y="0"/>
                      <a:pt x="1395" y="0"/>
                      <a:pt x="1395" y="0"/>
                    </a:cubicBezTo>
                    <a:cubicBezTo>
                      <a:pt x="1395" y="440"/>
                      <a:pt x="1395" y="440"/>
                      <a:pt x="1395" y="440"/>
                    </a:cubicBezTo>
                    <a:cubicBezTo>
                      <a:pt x="1480" y="440"/>
                      <a:pt x="1480" y="440"/>
                      <a:pt x="1480" y="440"/>
                    </a:cubicBezTo>
                    <a:cubicBezTo>
                      <a:pt x="1480" y="0"/>
                      <a:pt x="1480" y="0"/>
                      <a:pt x="1480" y="0"/>
                    </a:cubicBezTo>
                    <a:cubicBezTo>
                      <a:pt x="2056" y="0"/>
                      <a:pt x="2056" y="0"/>
                      <a:pt x="2056" y="0"/>
                    </a:cubicBezTo>
                    <a:cubicBezTo>
                      <a:pt x="2056" y="578"/>
                      <a:pt x="2056" y="578"/>
                      <a:pt x="2056" y="578"/>
                    </a:cubicBezTo>
                    <a:cubicBezTo>
                      <a:pt x="2075" y="553"/>
                      <a:pt x="2075" y="553"/>
                      <a:pt x="2075" y="553"/>
                    </a:cubicBezTo>
                    <a:cubicBezTo>
                      <a:pt x="2094" y="527"/>
                      <a:pt x="2115" y="505"/>
                      <a:pt x="2137" y="488"/>
                    </a:cubicBezTo>
                    <a:cubicBezTo>
                      <a:pt x="2141" y="485"/>
                      <a:pt x="2141" y="485"/>
                      <a:pt x="2141" y="485"/>
                    </a:cubicBezTo>
                    <a:cubicBezTo>
                      <a:pt x="2141" y="0"/>
                      <a:pt x="2141" y="0"/>
                      <a:pt x="2141" y="0"/>
                    </a:cubicBezTo>
                    <a:cubicBezTo>
                      <a:pt x="2717" y="0"/>
                      <a:pt x="2717" y="0"/>
                      <a:pt x="2717" y="0"/>
                    </a:cubicBezTo>
                    <a:cubicBezTo>
                      <a:pt x="2717" y="822"/>
                      <a:pt x="2717" y="822"/>
                      <a:pt x="2717" y="822"/>
                    </a:cubicBezTo>
                    <a:cubicBezTo>
                      <a:pt x="2494" y="822"/>
                      <a:pt x="2494" y="822"/>
                      <a:pt x="2494" y="822"/>
                    </a:cubicBezTo>
                    <a:cubicBezTo>
                      <a:pt x="2439" y="1019"/>
                      <a:pt x="2439" y="1019"/>
                      <a:pt x="2439" y="1019"/>
                    </a:cubicBezTo>
                    <a:cubicBezTo>
                      <a:pt x="2434" y="1021"/>
                      <a:pt x="2434" y="1021"/>
                      <a:pt x="2434" y="1021"/>
                    </a:cubicBezTo>
                    <a:cubicBezTo>
                      <a:pt x="2397" y="1036"/>
                      <a:pt x="2285" y="1047"/>
                      <a:pt x="2214" y="10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7" name="Freeform 14"/>
              <p:cNvSpPr>
                <a:spLocks noEditPoints="1"/>
              </p:cNvSpPr>
              <p:nvPr userDrawn="1"/>
            </p:nvSpPr>
            <p:spPr bwMode="auto">
              <a:xfrm>
                <a:off x="287338" y="215900"/>
                <a:ext cx="700087" cy="273050"/>
              </a:xfrm>
              <a:custGeom>
                <a:avLst/>
                <a:gdLst/>
                <a:ahLst/>
                <a:cxnLst>
                  <a:cxn ang="0">
                    <a:pos x="2452" y="1042"/>
                  </a:cxn>
                  <a:cxn ang="0">
                    <a:pos x="2018" y="973"/>
                  </a:cxn>
                  <a:cxn ang="0">
                    <a:pos x="1910" y="844"/>
                  </a:cxn>
                  <a:cxn ang="0">
                    <a:pos x="1680" y="1054"/>
                  </a:cxn>
                  <a:cxn ang="0">
                    <a:pos x="1686" y="844"/>
                  </a:cxn>
                  <a:cxn ang="0">
                    <a:pos x="1407" y="1054"/>
                  </a:cxn>
                  <a:cxn ang="0">
                    <a:pos x="1331" y="844"/>
                  </a:cxn>
                  <a:cxn ang="0">
                    <a:pos x="1117" y="1054"/>
                  </a:cxn>
                  <a:cxn ang="0">
                    <a:pos x="822" y="844"/>
                  </a:cxn>
                  <a:cxn ang="0">
                    <a:pos x="758" y="1054"/>
                  </a:cxn>
                  <a:cxn ang="0">
                    <a:pos x="660" y="844"/>
                  </a:cxn>
                  <a:cxn ang="0">
                    <a:pos x="560" y="1054"/>
                  </a:cxn>
                  <a:cxn ang="0">
                    <a:pos x="287" y="844"/>
                  </a:cxn>
                  <a:cxn ang="0">
                    <a:pos x="178" y="1037"/>
                  </a:cxn>
                  <a:cxn ang="0">
                    <a:pos x="0" y="1054"/>
                  </a:cxn>
                  <a:cxn ang="0">
                    <a:pos x="160" y="0"/>
                  </a:cxn>
                  <a:cxn ang="0">
                    <a:pos x="758" y="517"/>
                  </a:cxn>
                  <a:cxn ang="0">
                    <a:pos x="822" y="441"/>
                  </a:cxn>
                  <a:cxn ang="0">
                    <a:pos x="1419" y="0"/>
                  </a:cxn>
                  <a:cxn ang="0">
                    <a:pos x="1483" y="441"/>
                  </a:cxn>
                  <a:cxn ang="0">
                    <a:pos x="2080" y="0"/>
                  </a:cxn>
                  <a:cxn ang="0">
                    <a:pos x="2145" y="491"/>
                  </a:cxn>
                  <a:cxn ang="0">
                    <a:pos x="2742" y="0"/>
                  </a:cxn>
                  <a:cxn ang="0">
                    <a:pos x="2516" y="844"/>
                  </a:cxn>
                  <a:cxn ang="0">
                    <a:pos x="2145" y="844"/>
                  </a:cxn>
                  <a:cxn ang="0">
                    <a:pos x="2253" y="943"/>
                  </a:cxn>
                  <a:cxn ang="0">
                    <a:pos x="2354" y="844"/>
                  </a:cxn>
                  <a:cxn ang="0">
                    <a:pos x="330" y="462"/>
                  </a:cxn>
                  <a:cxn ang="0">
                    <a:pos x="29" y="1033"/>
                  </a:cxn>
                  <a:cxn ang="0">
                    <a:pos x="330" y="462"/>
                  </a:cxn>
                  <a:cxn ang="0">
                    <a:pos x="508" y="462"/>
                  </a:cxn>
                  <a:cxn ang="0">
                    <a:pos x="258" y="714"/>
                  </a:cxn>
                  <a:cxn ang="0">
                    <a:pos x="258" y="714"/>
                  </a:cxn>
                  <a:cxn ang="0">
                    <a:pos x="258" y="714"/>
                  </a:cxn>
                  <a:cxn ang="0">
                    <a:pos x="387" y="1033"/>
                  </a:cxn>
                  <a:cxn ang="0">
                    <a:pos x="383" y="726"/>
                  </a:cxn>
                  <a:cxn ang="0">
                    <a:pos x="1065" y="635"/>
                  </a:cxn>
                  <a:cxn ang="0">
                    <a:pos x="832" y="724"/>
                  </a:cxn>
                  <a:cxn ang="0">
                    <a:pos x="1065" y="635"/>
                  </a:cxn>
                  <a:cxn ang="0">
                    <a:pos x="943" y="462"/>
                  </a:cxn>
                  <a:cxn ang="0">
                    <a:pos x="625" y="1033"/>
                  </a:cxn>
                  <a:cxn ang="0">
                    <a:pos x="810" y="807"/>
                  </a:cxn>
                  <a:cxn ang="0">
                    <a:pos x="1183" y="635"/>
                  </a:cxn>
                  <a:cxn ang="0">
                    <a:pos x="1795" y="462"/>
                  </a:cxn>
                  <a:cxn ang="0">
                    <a:pos x="1506" y="462"/>
                  </a:cxn>
                  <a:cxn ang="0">
                    <a:pos x="1146" y="1033"/>
                  </a:cxn>
                  <a:cxn ang="0">
                    <a:pos x="1397" y="544"/>
                  </a:cxn>
                  <a:cxn ang="0">
                    <a:pos x="1538" y="1033"/>
                  </a:cxn>
                  <a:cxn ang="0">
                    <a:pos x="1708" y="1033"/>
                  </a:cxn>
                  <a:cxn ang="0">
                    <a:pos x="1983" y="462"/>
                  </a:cxn>
                  <a:cxn ang="0">
                    <a:pos x="2015" y="745"/>
                  </a:cxn>
                  <a:cxn ang="0">
                    <a:pos x="2444" y="1022"/>
                  </a:cxn>
                  <a:cxn ang="0">
                    <a:pos x="2283" y="734"/>
                  </a:cxn>
                  <a:cxn ang="0">
                    <a:pos x="2384" y="820"/>
                  </a:cxn>
                  <a:cxn ang="0">
                    <a:pos x="2253" y="965"/>
                  </a:cxn>
                  <a:cxn ang="0">
                    <a:pos x="2343" y="533"/>
                  </a:cxn>
                  <a:cxn ang="0">
                    <a:pos x="2435" y="646"/>
                  </a:cxn>
                  <a:cxn ang="0">
                    <a:pos x="2354" y="450"/>
                  </a:cxn>
                </a:cxnLst>
                <a:rect l="0" t="0" r="r" b="b"/>
                <a:pathLst>
                  <a:path w="2742" h="1069">
                    <a:moveTo>
                      <a:pt x="2462" y="1038"/>
                    </a:moveTo>
                    <a:cubicBezTo>
                      <a:pt x="2452" y="1042"/>
                      <a:pt x="2452" y="1042"/>
                      <a:pt x="2452" y="1042"/>
                    </a:cubicBezTo>
                    <a:cubicBezTo>
                      <a:pt x="2414" y="1057"/>
                      <a:pt x="2300" y="1069"/>
                      <a:pt x="2228" y="1069"/>
                    </a:cubicBezTo>
                    <a:cubicBezTo>
                      <a:pt x="2161" y="1069"/>
                      <a:pt x="2070" y="1043"/>
                      <a:pt x="2018" y="973"/>
                    </a:cubicBezTo>
                    <a:cubicBezTo>
                      <a:pt x="1998" y="946"/>
                      <a:pt x="1979" y="904"/>
                      <a:pt x="1978" y="844"/>
                    </a:cubicBezTo>
                    <a:cubicBezTo>
                      <a:pt x="1910" y="844"/>
                      <a:pt x="1910" y="844"/>
                      <a:pt x="1910" y="844"/>
                    </a:cubicBezTo>
                    <a:cubicBezTo>
                      <a:pt x="1857" y="1054"/>
                      <a:pt x="1857" y="1054"/>
                      <a:pt x="1857" y="1054"/>
                    </a:cubicBezTo>
                    <a:cubicBezTo>
                      <a:pt x="1680" y="1054"/>
                      <a:pt x="1680" y="1054"/>
                      <a:pt x="1680" y="1054"/>
                    </a:cubicBezTo>
                    <a:cubicBezTo>
                      <a:pt x="1742" y="844"/>
                      <a:pt x="1742" y="844"/>
                      <a:pt x="1742" y="844"/>
                    </a:cubicBezTo>
                    <a:cubicBezTo>
                      <a:pt x="1686" y="844"/>
                      <a:pt x="1686" y="844"/>
                      <a:pt x="1686" y="844"/>
                    </a:cubicBezTo>
                    <a:cubicBezTo>
                      <a:pt x="1550" y="1054"/>
                      <a:pt x="1550" y="1054"/>
                      <a:pt x="1550" y="1054"/>
                    </a:cubicBezTo>
                    <a:cubicBezTo>
                      <a:pt x="1407" y="1054"/>
                      <a:pt x="1407" y="1054"/>
                      <a:pt x="1407" y="1054"/>
                    </a:cubicBezTo>
                    <a:cubicBezTo>
                      <a:pt x="1394" y="844"/>
                      <a:pt x="1394" y="844"/>
                      <a:pt x="1394" y="844"/>
                    </a:cubicBezTo>
                    <a:cubicBezTo>
                      <a:pt x="1331" y="844"/>
                      <a:pt x="1331" y="844"/>
                      <a:pt x="1331" y="844"/>
                    </a:cubicBezTo>
                    <a:cubicBezTo>
                      <a:pt x="1269" y="1054"/>
                      <a:pt x="1269" y="1054"/>
                      <a:pt x="1269" y="1054"/>
                    </a:cubicBezTo>
                    <a:cubicBezTo>
                      <a:pt x="1117" y="1054"/>
                      <a:pt x="1117" y="1054"/>
                      <a:pt x="1117" y="1054"/>
                    </a:cubicBezTo>
                    <a:cubicBezTo>
                      <a:pt x="1181" y="844"/>
                      <a:pt x="1181" y="844"/>
                      <a:pt x="1181" y="844"/>
                    </a:cubicBezTo>
                    <a:cubicBezTo>
                      <a:pt x="822" y="844"/>
                      <a:pt x="822" y="844"/>
                      <a:pt x="822" y="844"/>
                    </a:cubicBezTo>
                    <a:cubicBezTo>
                      <a:pt x="822" y="840"/>
                      <a:pt x="822" y="840"/>
                      <a:pt x="822" y="840"/>
                    </a:cubicBezTo>
                    <a:cubicBezTo>
                      <a:pt x="758" y="1054"/>
                      <a:pt x="758" y="1054"/>
                      <a:pt x="758" y="1054"/>
                    </a:cubicBezTo>
                    <a:cubicBezTo>
                      <a:pt x="596" y="1054"/>
                      <a:pt x="596" y="1054"/>
                      <a:pt x="596" y="1054"/>
                    </a:cubicBezTo>
                    <a:cubicBezTo>
                      <a:pt x="660" y="844"/>
                      <a:pt x="660" y="844"/>
                      <a:pt x="660" y="844"/>
                    </a:cubicBezTo>
                    <a:cubicBezTo>
                      <a:pt x="462" y="844"/>
                      <a:pt x="462" y="844"/>
                      <a:pt x="462" y="844"/>
                    </a:cubicBezTo>
                    <a:cubicBezTo>
                      <a:pt x="560" y="1054"/>
                      <a:pt x="560" y="1054"/>
                      <a:pt x="560" y="1054"/>
                    </a:cubicBezTo>
                    <a:cubicBezTo>
                      <a:pt x="373" y="1054"/>
                      <a:pt x="373" y="1054"/>
                      <a:pt x="373" y="1054"/>
                    </a:cubicBezTo>
                    <a:cubicBezTo>
                      <a:pt x="287" y="844"/>
                      <a:pt x="287" y="844"/>
                      <a:pt x="287" y="844"/>
                    </a:cubicBezTo>
                    <a:cubicBezTo>
                      <a:pt x="237" y="844"/>
                      <a:pt x="237" y="844"/>
                      <a:pt x="237" y="844"/>
                    </a:cubicBezTo>
                    <a:cubicBezTo>
                      <a:pt x="205" y="947"/>
                      <a:pt x="180" y="1031"/>
                      <a:pt x="178" y="1037"/>
                    </a:cubicBezTo>
                    <a:cubicBezTo>
                      <a:pt x="175" y="1054"/>
                      <a:pt x="175" y="1054"/>
                      <a:pt x="175" y="1054"/>
                    </a:cubicBezTo>
                    <a:cubicBezTo>
                      <a:pt x="0" y="1054"/>
                      <a:pt x="0" y="1054"/>
                      <a:pt x="0" y="1054"/>
                    </a:cubicBezTo>
                    <a:cubicBezTo>
                      <a:pt x="160" y="523"/>
                      <a:pt x="160" y="523"/>
                      <a:pt x="160" y="523"/>
                    </a:cubicBezTo>
                    <a:cubicBezTo>
                      <a:pt x="160" y="0"/>
                      <a:pt x="160" y="0"/>
                      <a:pt x="160" y="0"/>
                    </a:cubicBezTo>
                    <a:cubicBezTo>
                      <a:pt x="758" y="0"/>
                      <a:pt x="758" y="0"/>
                      <a:pt x="758" y="0"/>
                    </a:cubicBezTo>
                    <a:cubicBezTo>
                      <a:pt x="758" y="517"/>
                      <a:pt x="758" y="517"/>
                      <a:pt x="758" y="517"/>
                    </a:cubicBezTo>
                    <a:cubicBezTo>
                      <a:pt x="781" y="441"/>
                      <a:pt x="781" y="441"/>
                      <a:pt x="781" y="441"/>
                    </a:cubicBezTo>
                    <a:cubicBezTo>
                      <a:pt x="822" y="441"/>
                      <a:pt x="822" y="441"/>
                      <a:pt x="822" y="441"/>
                    </a:cubicBezTo>
                    <a:cubicBezTo>
                      <a:pt x="822" y="0"/>
                      <a:pt x="822" y="0"/>
                      <a:pt x="822" y="0"/>
                    </a:cubicBezTo>
                    <a:cubicBezTo>
                      <a:pt x="1419" y="0"/>
                      <a:pt x="1419" y="0"/>
                      <a:pt x="1419" y="0"/>
                    </a:cubicBezTo>
                    <a:cubicBezTo>
                      <a:pt x="1419" y="441"/>
                      <a:pt x="1419" y="441"/>
                      <a:pt x="1419" y="441"/>
                    </a:cubicBezTo>
                    <a:cubicBezTo>
                      <a:pt x="1483" y="441"/>
                      <a:pt x="1483" y="441"/>
                      <a:pt x="1483" y="441"/>
                    </a:cubicBezTo>
                    <a:cubicBezTo>
                      <a:pt x="1483" y="0"/>
                      <a:pt x="1483" y="0"/>
                      <a:pt x="1483" y="0"/>
                    </a:cubicBezTo>
                    <a:cubicBezTo>
                      <a:pt x="2080" y="0"/>
                      <a:pt x="2080" y="0"/>
                      <a:pt x="2080" y="0"/>
                    </a:cubicBezTo>
                    <a:cubicBezTo>
                      <a:pt x="2080" y="557"/>
                      <a:pt x="2080" y="557"/>
                      <a:pt x="2080" y="557"/>
                    </a:cubicBezTo>
                    <a:cubicBezTo>
                      <a:pt x="2101" y="530"/>
                      <a:pt x="2122" y="508"/>
                      <a:pt x="2145" y="491"/>
                    </a:cubicBezTo>
                    <a:cubicBezTo>
                      <a:pt x="2145" y="0"/>
                      <a:pt x="2145" y="0"/>
                      <a:pt x="2145" y="0"/>
                    </a:cubicBezTo>
                    <a:cubicBezTo>
                      <a:pt x="2742" y="0"/>
                      <a:pt x="2742" y="0"/>
                      <a:pt x="2742" y="0"/>
                    </a:cubicBezTo>
                    <a:cubicBezTo>
                      <a:pt x="2742" y="844"/>
                      <a:pt x="2742" y="844"/>
                      <a:pt x="2742" y="844"/>
                    </a:cubicBezTo>
                    <a:cubicBezTo>
                      <a:pt x="2516" y="844"/>
                      <a:pt x="2516" y="844"/>
                      <a:pt x="2516" y="844"/>
                    </a:cubicBezTo>
                    <a:lnTo>
                      <a:pt x="2462" y="1038"/>
                    </a:lnTo>
                    <a:close/>
                    <a:moveTo>
                      <a:pt x="2145" y="844"/>
                    </a:moveTo>
                    <a:cubicBezTo>
                      <a:pt x="2146" y="871"/>
                      <a:pt x="2151" y="894"/>
                      <a:pt x="2163" y="909"/>
                    </a:cubicBezTo>
                    <a:cubicBezTo>
                      <a:pt x="2180" y="932"/>
                      <a:pt x="2210" y="943"/>
                      <a:pt x="2253" y="943"/>
                    </a:cubicBezTo>
                    <a:cubicBezTo>
                      <a:pt x="2301" y="943"/>
                      <a:pt x="2319" y="938"/>
                      <a:pt x="2324" y="936"/>
                    </a:cubicBezTo>
                    <a:cubicBezTo>
                      <a:pt x="2354" y="844"/>
                      <a:pt x="2354" y="844"/>
                      <a:pt x="2354" y="844"/>
                    </a:cubicBezTo>
                    <a:lnTo>
                      <a:pt x="2145" y="844"/>
                    </a:lnTo>
                    <a:close/>
                    <a:moveTo>
                      <a:pt x="330" y="462"/>
                    </a:moveTo>
                    <a:cubicBezTo>
                      <a:pt x="200" y="462"/>
                      <a:pt x="200" y="462"/>
                      <a:pt x="200" y="462"/>
                    </a:cubicBezTo>
                    <a:cubicBezTo>
                      <a:pt x="29" y="1033"/>
                      <a:pt x="29" y="1033"/>
                      <a:pt x="29" y="1033"/>
                    </a:cubicBezTo>
                    <a:cubicBezTo>
                      <a:pt x="157" y="1033"/>
                      <a:pt x="157" y="1033"/>
                      <a:pt x="157" y="1033"/>
                    </a:cubicBezTo>
                    <a:cubicBezTo>
                      <a:pt x="160" y="1021"/>
                      <a:pt x="330" y="462"/>
                      <a:pt x="330" y="462"/>
                    </a:cubicBezTo>
                    <a:moveTo>
                      <a:pt x="665" y="462"/>
                    </a:moveTo>
                    <a:cubicBezTo>
                      <a:pt x="508" y="462"/>
                      <a:pt x="508" y="462"/>
                      <a:pt x="508" y="462"/>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387" y="1033"/>
                      <a:pt x="387" y="1033"/>
                      <a:pt x="387" y="1033"/>
                    </a:cubicBezTo>
                    <a:cubicBezTo>
                      <a:pt x="526" y="1033"/>
                      <a:pt x="526" y="1033"/>
                      <a:pt x="526" y="1033"/>
                    </a:cubicBezTo>
                    <a:cubicBezTo>
                      <a:pt x="383" y="726"/>
                      <a:pt x="383" y="726"/>
                      <a:pt x="383" y="726"/>
                    </a:cubicBezTo>
                    <a:lnTo>
                      <a:pt x="665" y="462"/>
                    </a:lnTo>
                    <a:close/>
                    <a:moveTo>
                      <a:pt x="1065" y="635"/>
                    </a:moveTo>
                    <a:cubicBezTo>
                      <a:pt x="1046" y="693"/>
                      <a:pt x="1020" y="722"/>
                      <a:pt x="934" y="724"/>
                    </a:cubicBezTo>
                    <a:cubicBezTo>
                      <a:pt x="905" y="724"/>
                      <a:pt x="874" y="724"/>
                      <a:pt x="832" y="724"/>
                    </a:cubicBezTo>
                    <a:cubicBezTo>
                      <a:pt x="884" y="544"/>
                      <a:pt x="884" y="544"/>
                      <a:pt x="884" y="544"/>
                    </a:cubicBezTo>
                    <a:cubicBezTo>
                      <a:pt x="1013" y="544"/>
                      <a:pt x="1099" y="534"/>
                      <a:pt x="1065" y="635"/>
                    </a:cubicBezTo>
                    <a:moveTo>
                      <a:pt x="1183" y="635"/>
                    </a:moveTo>
                    <a:cubicBezTo>
                      <a:pt x="1216" y="459"/>
                      <a:pt x="1074" y="461"/>
                      <a:pt x="943" y="462"/>
                    </a:cubicBezTo>
                    <a:cubicBezTo>
                      <a:pt x="797" y="462"/>
                      <a:pt x="797" y="462"/>
                      <a:pt x="797" y="462"/>
                    </a:cubicBezTo>
                    <a:cubicBezTo>
                      <a:pt x="625" y="1033"/>
                      <a:pt x="625" y="1033"/>
                      <a:pt x="625" y="1033"/>
                    </a:cubicBezTo>
                    <a:cubicBezTo>
                      <a:pt x="742" y="1033"/>
                      <a:pt x="742" y="1033"/>
                      <a:pt x="742" y="1033"/>
                    </a:cubicBezTo>
                    <a:cubicBezTo>
                      <a:pt x="810" y="807"/>
                      <a:pt x="810" y="807"/>
                      <a:pt x="810" y="807"/>
                    </a:cubicBezTo>
                    <a:cubicBezTo>
                      <a:pt x="904" y="807"/>
                      <a:pt x="904" y="807"/>
                      <a:pt x="904" y="807"/>
                    </a:cubicBezTo>
                    <a:cubicBezTo>
                      <a:pt x="1086" y="808"/>
                      <a:pt x="1166" y="727"/>
                      <a:pt x="1183" y="635"/>
                    </a:cubicBezTo>
                    <a:moveTo>
                      <a:pt x="1983" y="462"/>
                    </a:moveTo>
                    <a:cubicBezTo>
                      <a:pt x="1795" y="462"/>
                      <a:pt x="1795" y="462"/>
                      <a:pt x="1795" y="462"/>
                    </a:cubicBezTo>
                    <a:cubicBezTo>
                      <a:pt x="1567" y="778"/>
                      <a:pt x="1512" y="956"/>
                      <a:pt x="1512" y="956"/>
                    </a:cubicBezTo>
                    <a:cubicBezTo>
                      <a:pt x="1534" y="755"/>
                      <a:pt x="1506" y="462"/>
                      <a:pt x="1506" y="462"/>
                    </a:cubicBezTo>
                    <a:cubicBezTo>
                      <a:pt x="1320" y="462"/>
                      <a:pt x="1320" y="462"/>
                      <a:pt x="1320" y="462"/>
                    </a:cubicBezTo>
                    <a:cubicBezTo>
                      <a:pt x="1146" y="1033"/>
                      <a:pt x="1146" y="1033"/>
                      <a:pt x="1146" y="1033"/>
                    </a:cubicBezTo>
                    <a:cubicBezTo>
                      <a:pt x="1253" y="1033"/>
                      <a:pt x="1253" y="1033"/>
                      <a:pt x="1253" y="1033"/>
                    </a:cubicBezTo>
                    <a:cubicBezTo>
                      <a:pt x="1397" y="544"/>
                      <a:pt x="1397" y="544"/>
                      <a:pt x="1397" y="544"/>
                    </a:cubicBezTo>
                    <a:cubicBezTo>
                      <a:pt x="1427" y="1033"/>
                      <a:pt x="1427" y="1033"/>
                      <a:pt x="1427" y="1033"/>
                    </a:cubicBezTo>
                    <a:cubicBezTo>
                      <a:pt x="1538" y="1033"/>
                      <a:pt x="1538" y="1033"/>
                      <a:pt x="1538" y="1033"/>
                    </a:cubicBezTo>
                    <a:cubicBezTo>
                      <a:pt x="1854" y="544"/>
                      <a:pt x="1854" y="544"/>
                      <a:pt x="1854" y="544"/>
                    </a:cubicBezTo>
                    <a:cubicBezTo>
                      <a:pt x="1708" y="1033"/>
                      <a:pt x="1708" y="1033"/>
                      <a:pt x="1708" y="1033"/>
                    </a:cubicBezTo>
                    <a:cubicBezTo>
                      <a:pt x="1841" y="1033"/>
                      <a:pt x="1841" y="1033"/>
                      <a:pt x="1841" y="1033"/>
                    </a:cubicBezTo>
                    <a:lnTo>
                      <a:pt x="1983" y="462"/>
                    </a:lnTo>
                    <a:close/>
                    <a:moveTo>
                      <a:pt x="2354" y="450"/>
                    </a:moveTo>
                    <a:cubicBezTo>
                      <a:pt x="2239" y="450"/>
                      <a:pt x="2097" y="476"/>
                      <a:pt x="2015" y="745"/>
                    </a:cubicBezTo>
                    <a:cubicBezTo>
                      <a:pt x="1947" y="971"/>
                      <a:pt x="2113" y="1047"/>
                      <a:pt x="2228" y="1047"/>
                    </a:cubicBezTo>
                    <a:cubicBezTo>
                      <a:pt x="2304" y="1047"/>
                      <a:pt x="2412" y="1035"/>
                      <a:pt x="2444" y="1022"/>
                    </a:cubicBezTo>
                    <a:cubicBezTo>
                      <a:pt x="2525" y="734"/>
                      <a:pt x="2525" y="734"/>
                      <a:pt x="2525" y="734"/>
                    </a:cubicBezTo>
                    <a:cubicBezTo>
                      <a:pt x="2283" y="734"/>
                      <a:pt x="2283" y="734"/>
                      <a:pt x="2283" y="734"/>
                    </a:cubicBezTo>
                    <a:cubicBezTo>
                      <a:pt x="2256" y="820"/>
                      <a:pt x="2256" y="820"/>
                      <a:pt x="2256" y="820"/>
                    </a:cubicBezTo>
                    <a:cubicBezTo>
                      <a:pt x="2384" y="820"/>
                      <a:pt x="2384" y="820"/>
                      <a:pt x="2384" y="820"/>
                    </a:cubicBezTo>
                    <a:cubicBezTo>
                      <a:pt x="2344" y="945"/>
                      <a:pt x="2344" y="945"/>
                      <a:pt x="2344" y="945"/>
                    </a:cubicBezTo>
                    <a:cubicBezTo>
                      <a:pt x="2344" y="945"/>
                      <a:pt x="2349" y="965"/>
                      <a:pt x="2253" y="965"/>
                    </a:cubicBezTo>
                    <a:cubicBezTo>
                      <a:pt x="2132" y="965"/>
                      <a:pt x="2099" y="881"/>
                      <a:pt x="2138" y="742"/>
                    </a:cubicBezTo>
                    <a:cubicBezTo>
                      <a:pt x="2175" y="613"/>
                      <a:pt x="2234" y="527"/>
                      <a:pt x="2343" y="533"/>
                    </a:cubicBezTo>
                    <a:cubicBezTo>
                      <a:pt x="2417" y="536"/>
                      <a:pt x="2459" y="563"/>
                      <a:pt x="2438" y="631"/>
                    </a:cubicBezTo>
                    <a:cubicBezTo>
                      <a:pt x="2437" y="636"/>
                      <a:pt x="2436" y="642"/>
                      <a:pt x="2435" y="646"/>
                    </a:cubicBezTo>
                    <a:cubicBezTo>
                      <a:pt x="2552" y="646"/>
                      <a:pt x="2552" y="646"/>
                      <a:pt x="2552" y="646"/>
                    </a:cubicBezTo>
                    <a:cubicBezTo>
                      <a:pt x="2582" y="559"/>
                      <a:pt x="2522" y="450"/>
                      <a:pt x="2354" y="450"/>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grpSp>
    </p:spTree>
    <p:extLst>
      <p:ext uri="{BB962C8B-B14F-4D97-AF65-F5344CB8AC3E}">
        <p14:creationId xmlns:p14="http://schemas.microsoft.com/office/powerpoint/2010/main" val="19919400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3" name="Title 2"/>
          <p:cNvSpPr>
            <a:spLocks noGrp="1"/>
          </p:cNvSpPr>
          <p:nvPr>
            <p:ph type="title"/>
          </p:nvPr>
        </p:nvSpPr>
        <p:spPr bwMode="gray"/>
        <p:txBody>
          <a:bodyPr>
            <a:noAutofit/>
          </a:bodyPr>
          <a:lstStyle/>
          <a:p>
            <a:r>
              <a:rPr lang="en-US" smtClean="0"/>
              <a:t>Click to edit Master title style</a:t>
            </a:r>
            <a:endParaRPr lang="en-GB" dirty="0"/>
          </a:p>
        </p:txBody>
      </p:sp>
      <p:sp>
        <p:nvSpPr>
          <p:cNvPr id="18"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6"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7"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961274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a:xfrm>
            <a:off x="2112650" y="116632"/>
            <a:ext cx="6779304" cy="576064"/>
          </a:xfrm>
        </p:spPr>
        <p:txBody>
          <a:bodyPr>
            <a:noAutofit/>
          </a:bodyPr>
          <a:lstStyle/>
          <a:p>
            <a:r>
              <a:rPr lang="en-US" smtClean="0"/>
              <a:t>Click to edit Master title style</a:t>
            </a:r>
            <a:endParaRPr lang="en-GB" dirty="0"/>
          </a:p>
        </p:txBody>
      </p:sp>
      <p:sp>
        <p:nvSpPr>
          <p:cNvPr id="23"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2"/>
          </p:nvPr>
        </p:nvSpPr>
        <p:spPr bwMode="gray">
          <a:xfrm>
            <a:off x="2113085" y="1196975"/>
            <a:ext cx="6778869" cy="4895850"/>
          </a:xfrm>
        </p:spPr>
        <p:txBody>
          <a:bodyPr>
            <a:noAutofit/>
          </a:bodyPr>
          <a:lstStyle>
            <a:lvl5pPr>
              <a:defRPr/>
            </a:lvl5pPr>
            <a:lvl6pPr>
              <a:defRPr/>
            </a:lvl6pPr>
            <a:lvl7pPr>
              <a:defRPr/>
            </a:lvl7pPr>
            <a:lvl8pPr>
              <a:defRPr/>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ext Placeholder 7"/>
          <p:cNvSpPr>
            <a:spLocks noGrp="1"/>
          </p:cNvSpPr>
          <p:nvPr>
            <p:ph type="body" sz="quarter" idx="13"/>
          </p:nvPr>
        </p:nvSpPr>
        <p:spPr bwMode="gray">
          <a:xfrm>
            <a:off x="252046" y="1195200"/>
            <a:ext cx="1594338" cy="4895850"/>
          </a:xfrm>
        </p:spPr>
        <p:txBody>
          <a:bodyPr rIns="144000">
            <a:noAutofit/>
          </a:bodyPr>
          <a:lstStyle>
            <a:lvl1pPr>
              <a:lnSpc>
                <a:spcPct val="135000"/>
              </a:lnSpc>
              <a:defRPr sz="900">
                <a:solidFill>
                  <a:srgbClr val="00338D"/>
                </a:solidFill>
              </a:defRPr>
            </a:lvl1pPr>
            <a:lvl2pPr marL="180975" indent="-180975">
              <a:lnSpc>
                <a:spcPct val="135000"/>
              </a:lnSpc>
              <a:buClr>
                <a:srgbClr val="00338D"/>
              </a:buClr>
              <a:buFont typeface="Arial" pitchFamily="34" charset="0"/>
              <a:buChar char="■"/>
              <a:defRPr b="1">
                <a:solidFill>
                  <a:srgbClr val="00338D"/>
                </a:solidFill>
              </a:defRPr>
            </a:lvl2pPr>
            <a:lvl3pPr marL="361950" indent="-177800">
              <a:lnSpc>
                <a:spcPct val="135000"/>
              </a:lnSpc>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00338D"/>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grpSp>
        <p:nvGrpSpPr>
          <p:cNvPr id="2" name="Group 9"/>
          <p:cNvGrpSpPr/>
          <p:nvPr userDrawn="1"/>
        </p:nvGrpSpPr>
        <p:grpSpPr bwMode="gray">
          <a:xfrm>
            <a:off x="0" y="904876"/>
            <a:ext cx="9135208" cy="5476453"/>
            <a:chOff x="0" y="904875"/>
            <a:chExt cx="9896475" cy="5476453"/>
          </a:xfrm>
          <a:noFill/>
        </p:grpSpPr>
        <p:grpSp>
          <p:nvGrpSpPr>
            <p:cNvPr id="3" name="Group 53"/>
            <p:cNvGrpSpPr/>
            <p:nvPr userDrawn="1"/>
          </p:nvGrpSpPr>
          <p:grpSpPr bwMode="gray">
            <a:xfrm>
              <a:off x="269875" y="1193800"/>
              <a:ext cx="9356725" cy="4896000"/>
              <a:chOff x="269875" y="1193800"/>
              <a:chExt cx="9356725" cy="4896000"/>
            </a:xfrm>
            <a:grpFill/>
          </p:grpSpPr>
          <p:sp>
            <p:nvSpPr>
              <p:cNvPr id="17" name="Rectangle 18"/>
              <p:cNvSpPr>
                <a:spLocks noChangeArrowheads="1"/>
              </p:cNvSpPr>
              <p:nvPr userDrawn="1"/>
            </p:nvSpPr>
            <p:spPr bwMode="gray">
              <a:xfrm>
                <a:off x="269875" y="1193800"/>
                <a:ext cx="9356725" cy="4894263"/>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8" name="Rectangle 19"/>
              <p:cNvSpPr>
                <a:spLocks noChangeArrowheads="1"/>
              </p:cNvSpPr>
              <p:nvPr userDrawn="1"/>
            </p:nvSpPr>
            <p:spPr bwMode="gray">
              <a:xfrm>
                <a:off x="269875" y="3568700"/>
                <a:ext cx="9356725" cy="144463"/>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9" name="Rectangle 20"/>
              <p:cNvSpPr>
                <a:spLocks noChangeArrowheads="1"/>
              </p:cNvSpPr>
              <p:nvPr userDrawn="1"/>
            </p:nvSpPr>
            <p:spPr bwMode="gray">
              <a:xfrm>
                <a:off x="4013200" y="1193800"/>
                <a:ext cx="144463"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0" name="Rectangle 21"/>
              <p:cNvSpPr>
                <a:spLocks noChangeArrowheads="1"/>
              </p:cNvSpPr>
              <p:nvPr userDrawn="1"/>
            </p:nvSpPr>
            <p:spPr bwMode="gray">
              <a:xfrm>
                <a:off x="2000250" y="1193800"/>
                <a:ext cx="284163"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1" name="Rectangle 22"/>
              <p:cNvSpPr>
                <a:spLocks noChangeArrowheads="1"/>
              </p:cNvSpPr>
              <p:nvPr userDrawn="1"/>
            </p:nvSpPr>
            <p:spPr bwMode="gray">
              <a:xfrm>
                <a:off x="5884863" y="1193800"/>
                <a:ext cx="142875"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2" name="Rectangle 23"/>
              <p:cNvSpPr>
                <a:spLocks noChangeArrowheads="1"/>
              </p:cNvSpPr>
              <p:nvPr userDrawn="1"/>
            </p:nvSpPr>
            <p:spPr bwMode="gray">
              <a:xfrm>
                <a:off x="7756525" y="1193800"/>
                <a:ext cx="142875"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grpSp>
          <p:nvGrpSpPr>
            <p:cNvPr id="4" name="Group 42"/>
            <p:cNvGrpSpPr/>
            <p:nvPr userDrawn="1"/>
          </p:nvGrpSpPr>
          <p:grpSpPr bwMode="gray">
            <a:xfrm>
              <a:off x="0" y="904875"/>
              <a:ext cx="9896475" cy="5476453"/>
              <a:chOff x="0" y="904875"/>
              <a:chExt cx="9896475" cy="5476453"/>
            </a:xfrm>
            <a:grpFill/>
          </p:grpSpPr>
          <p:sp>
            <p:nvSpPr>
              <p:cNvPr id="13" name="Rectangle 25"/>
              <p:cNvSpPr>
                <a:spLocks noChangeArrowheads="1"/>
              </p:cNvSpPr>
              <p:nvPr/>
            </p:nvSpPr>
            <p:spPr bwMode="gray">
              <a:xfrm>
                <a:off x="4913313" y="904875"/>
                <a:ext cx="71437" cy="287338"/>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sp>
            <p:nvSpPr>
              <p:cNvPr id="14" name="Rectangle 26"/>
              <p:cNvSpPr>
                <a:spLocks noChangeArrowheads="1"/>
              </p:cNvSpPr>
              <p:nvPr/>
            </p:nvSpPr>
            <p:spPr bwMode="gray">
              <a:xfrm>
                <a:off x="4913313" y="6088063"/>
                <a:ext cx="71437" cy="293265"/>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sp>
            <p:nvSpPr>
              <p:cNvPr id="15" name="Rectangle 27"/>
              <p:cNvSpPr>
                <a:spLocks noChangeArrowheads="1"/>
              </p:cNvSpPr>
              <p:nvPr/>
            </p:nvSpPr>
            <p:spPr bwMode="gray">
              <a:xfrm>
                <a:off x="0" y="3605213"/>
                <a:ext cx="269875" cy="7143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sp>
            <p:nvSpPr>
              <p:cNvPr id="16" name="Rectangle 28"/>
              <p:cNvSpPr>
                <a:spLocks noChangeArrowheads="1"/>
              </p:cNvSpPr>
              <p:nvPr/>
            </p:nvSpPr>
            <p:spPr bwMode="gray">
              <a:xfrm>
                <a:off x="9626600" y="3605213"/>
                <a:ext cx="269875" cy="7143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grpSp>
      </p:grpSp>
    </p:spTree>
    <p:extLst>
      <p:ext uri="{BB962C8B-B14F-4D97-AF65-F5344CB8AC3E}">
        <p14:creationId xmlns:p14="http://schemas.microsoft.com/office/powerpoint/2010/main" val="16587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Text">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p:txBody>
          <a:bodyPr>
            <a:noAutofit/>
          </a:bodyPr>
          <a:lstStyle/>
          <a:p>
            <a:r>
              <a:rPr lang="en-US" smtClean="0"/>
              <a:t>Click to edit Master title style</a:t>
            </a:r>
            <a:endParaRPr lang="en-GB" dirty="0"/>
          </a:p>
        </p:txBody>
      </p:sp>
      <p:sp>
        <p:nvSpPr>
          <p:cNvPr id="10"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3"/>
          </p:nvPr>
        </p:nvSpPr>
        <p:spPr bwMode="gray">
          <a:xfrm>
            <a:off x="2113085"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8" name="Text Placeholder 27"/>
          <p:cNvSpPr>
            <a:spLocks noGrp="1"/>
          </p:cNvSpPr>
          <p:nvPr>
            <p:ph type="body" sz="quarter" idx="14"/>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22064689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theme" Target="../theme/theme2.xml"/><Relationship Id="rId21" Type="http://schemas.openxmlformats.org/officeDocument/2006/relationships/image" Target="../media/image1.png"/><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3.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6" name="Text Placeholder 55"/>
          <p:cNvSpPr>
            <a:spLocks noGrp="1"/>
          </p:cNvSpPr>
          <p:nvPr>
            <p:ph type="body" idx="1"/>
          </p:nvPr>
        </p:nvSpPr>
        <p:spPr bwMode="gray">
          <a:xfrm>
            <a:off x="251520" y="1196753"/>
            <a:ext cx="8640960" cy="489607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1" name="Freeform 27"/>
          <p:cNvSpPr>
            <a:spLocks noChangeAspect="1"/>
          </p:cNvSpPr>
          <p:nvPr/>
        </p:nvSpPr>
        <p:spPr bwMode="gray">
          <a:xfrm>
            <a:off x="0" y="-1588"/>
            <a:ext cx="2095500" cy="908051"/>
          </a:xfrm>
          <a:custGeom>
            <a:avLst/>
            <a:gdLst/>
            <a:ahLst/>
            <a:cxnLst>
              <a:cxn ang="0">
                <a:pos x="0" y="0"/>
              </a:cxn>
              <a:cxn ang="0">
                <a:pos x="0" y="572"/>
              </a:cxn>
              <a:cxn ang="0">
                <a:pos x="1260" y="572"/>
              </a:cxn>
              <a:cxn ang="0">
                <a:pos x="1430" y="0"/>
              </a:cxn>
              <a:cxn ang="0">
                <a:pos x="0" y="0"/>
              </a:cxn>
            </a:cxnLst>
            <a:rect l="0" t="0" r="r" b="b"/>
            <a:pathLst>
              <a:path w="1430" h="572">
                <a:moveTo>
                  <a:pt x="0" y="0"/>
                </a:moveTo>
                <a:lnTo>
                  <a:pt x="0" y="572"/>
                </a:lnTo>
                <a:lnTo>
                  <a:pt x="1260" y="572"/>
                </a:lnTo>
                <a:lnTo>
                  <a:pt x="1430"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defRPr/>
            </a:pPr>
            <a:endParaRPr lang="en-GB" dirty="0">
              <a:solidFill>
                <a:srgbClr val="000000"/>
              </a:solidFill>
              <a:latin typeface="Arial"/>
            </a:endParaRPr>
          </a:p>
        </p:txBody>
      </p:sp>
      <p:sp>
        <p:nvSpPr>
          <p:cNvPr id="55" name="Title Placeholder 54"/>
          <p:cNvSpPr>
            <a:spLocks noGrp="1"/>
          </p:cNvSpPr>
          <p:nvPr>
            <p:ph type="title"/>
          </p:nvPr>
        </p:nvSpPr>
        <p:spPr bwMode="gray">
          <a:xfrm>
            <a:off x="2143499" y="83212"/>
            <a:ext cx="6779304" cy="576064"/>
          </a:xfrm>
          <a:prstGeom prst="rect">
            <a:avLst/>
          </a:prstGeom>
        </p:spPr>
        <p:txBody>
          <a:bodyPr vert="horz" lIns="0" tIns="0" rIns="0" bIns="0" rtlCol="0" anchor="b" anchorCtr="0">
            <a:noAutofit/>
          </a:bodyPr>
          <a:lstStyle/>
          <a:p>
            <a:pPr lvl="0"/>
            <a:r>
              <a:rPr lang="en-US" smtClean="0"/>
              <a:t>Click to edit Master title style</a:t>
            </a:r>
            <a:endParaRPr lang="en-GB" dirty="0"/>
          </a:p>
        </p:txBody>
      </p:sp>
      <p:sp>
        <p:nvSpPr>
          <p:cNvPr id="59" name="Rectangle 58"/>
          <p:cNvSpPr/>
          <p:nvPr/>
        </p:nvSpPr>
        <p:spPr bwMode="gray">
          <a:xfrm>
            <a:off x="8428246" y="6381332"/>
            <a:ext cx="464234" cy="280800"/>
          </a:xfrm>
          <a:prstGeom prst="rect">
            <a:avLst/>
          </a:prstGeom>
          <a:ln>
            <a:miter lim="800000"/>
            <a:headEnd/>
            <a:tailEnd/>
          </a:ln>
        </p:spPr>
        <p:txBody>
          <a:bodyPr vert="horz" wrap="square" lIns="72000" tIns="72000" rIns="0" bIns="0" numCol="1" anchor="t" anchorCtr="0" compatLnSpc="1">
            <a:prstTxWarp prst="textNoShape">
              <a:avLst/>
            </a:prstTxWarp>
            <a:noAutofit/>
          </a:bodyPr>
          <a:lstStyle/>
          <a:p>
            <a:pPr algn="r" defTabSz="914400" fontAlgn="base">
              <a:spcBef>
                <a:spcPct val="40000"/>
              </a:spcBef>
              <a:spcAft>
                <a:spcPct val="0"/>
              </a:spcAft>
            </a:pPr>
            <a:fld id="{358FC8E3-FE67-4452-9F4E-9A47A20D0542}" type="slidenum">
              <a:rPr lang="en-GB" sz="900" smtClean="0">
                <a:solidFill>
                  <a:srgbClr val="00338D"/>
                </a:solidFill>
                <a:latin typeface="Arial"/>
                <a:cs typeface="Arial" charset="0"/>
              </a:rPr>
              <a:pPr algn="r" defTabSz="914400" fontAlgn="base">
                <a:spcBef>
                  <a:spcPct val="40000"/>
                </a:spcBef>
                <a:spcAft>
                  <a:spcPct val="0"/>
                </a:spcAft>
              </a:pPr>
              <a:t>‹#›</a:t>
            </a:fld>
            <a:endParaRPr lang="en-GB" sz="900" dirty="0">
              <a:solidFill>
                <a:srgbClr val="00338D"/>
              </a:solidFill>
              <a:latin typeface="Arial"/>
              <a:cs typeface="Arial" charset="0"/>
            </a:endParaRPr>
          </a:p>
        </p:txBody>
      </p:sp>
      <p:sp>
        <p:nvSpPr>
          <p:cNvPr id="23" name="TextBox 22"/>
          <p:cNvSpPr txBox="1"/>
          <p:nvPr/>
        </p:nvSpPr>
        <p:spPr>
          <a:xfrm>
            <a:off x="241540" y="451733"/>
            <a:ext cx="1531188" cy="200055"/>
          </a:xfrm>
          <a:prstGeom prst="rect">
            <a:avLst/>
          </a:prstGeom>
          <a:noFill/>
        </p:spPr>
        <p:txBody>
          <a:bodyPr wrap="none" rtlCol="0">
            <a:spAutoFit/>
          </a:bodyPr>
          <a:lstStyle/>
          <a:p>
            <a:pPr algn="ctr" defTabSz="914400">
              <a:defRPr/>
            </a:pPr>
            <a:r>
              <a:rPr lang="en-US" sz="700" kern="0" dirty="0" smtClean="0">
                <a:solidFill>
                  <a:srgbClr val="FFFFFF"/>
                </a:solidFill>
                <a:latin typeface="Optima"/>
                <a:cs typeface="Optima"/>
              </a:rPr>
              <a:t>Enterprise  Agile  Practice  Patterns</a:t>
            </a:r>
            <a:endParaRPr lang="en-US" sz="700" kern="0" dirty="0">
              <a:solidFill>
                <a:srgbClr val="FFFFFF"/>
              </a:solidFill>
              <a:latin typeface="Optima"/>
              <a:cs typeface="Optima"/>
            </a:endParaRPr>
          </a:p>
        </p:txBody>
      </p:sp>
      <p:sp>
        <p:nvSpPr>
          <p:cNvPr id="25" name="TextBox 24"/>
          <p:cNvSpPr txBox="1"/>
          <p:nvPr/>
        </p:nvSpPr>
        <p:spPr>
          <a:xfrm>
            <a:off x="312941" y="172332"/>
            <a:ext cx="1510820" cy="369332"/>
          </a:xfrm>
          <a:prstGeom prst="rect">
            <a:avLst/>
          </a:prstGeom>
          <a:noFill/>
        </p:spPr>
        <p:txBody>
          <a:bodyPr wrap="none" rtlCol="0">
            <a:spAutoFit/>
          </a:bodyPr>
          <a:lstStyle/>
          <a:p>
            <a:pPr defTabSz="914400">
              <a:defRPr/>
            </a:pPr>
            <a:r>
              <a:rPr lang="en-US" kern="0" spc="850" dirty="0" smtClean="0">
                <a:solidFill>
                  <a:srgbClr val="FFFFFF"/>
                </a:solidFill>
                <a:latin typeface="Optima"/>
                <a:cs typeface="Optima"/>
              </a:rPr>
              <a:t>XS</a:t>
            </a:r>
            <a:r>
              <a:rPr lang="en-US" kern="0" spc="660" dirty="0" smtClean="0">
                <a:solidFill>
                  <a:srgbClr val="FFFFFF"/>
                </a:solidFill>
                <a:latin typeface="Optima"/>
                <a:cs typeface="Optima"/>
              </a:rPr>
              <a:t>  ALE</a:t>
            </a:r>
            <a:endParaRPr lang="en-US" kern="0" spc="660" dirty="0">
              <a:solidFill>
                <a:srgbClr val="FFFFFF"/>
              </a:solidFill>
              <a:latin typeface="Optima"/>
              <a:cs typeface="Optima"/>
            </a:endParaRPr>
          </a:p>
        </p:txBody>
      </p:sp>
      <p:grpSp>
        <p:nvGrpSpPr>
          <p:cNvPr id="26" name="Group 25"/>
          <p:cNvGrpSpPr/>
          <p:nvPr/>
        </p:nvGrpSpPr>
        <p:grpSpPr>
          <a:xfrm>
            <a:off x="824335" y="253592"/>
            <a:ext cx="218406" cy="236606"/>
            <a:chOff x="1575169" y="119980"/>
            <a:chExt cx="282792" cy="282792"/>
          </a:xfrm>
        </p:grpSpPr>
        <p:grpSp>
          <p:nvGrpSpPr>
            <p:cNvPr id="27" name="Group 26"/>
            <p:cNvGrpSpPr/>
            <p:nvPr/>
          </p:nvGrpSpPr>
          <p:grpSpPr>
            <a:xfrm>
              <a:off x="1616433" y="163757"/>
              <a:ext cx="196646" cy="192734"/>
              <a:chOff x="1616433" y="163757"/>
              <a:chExt cx="196646" cy="192734"/>
            </a:xfrm>
          </p:grpSpPr>
          <p:sp>
            <p:nvSpPr>
              <p:cNvPr id="29" name="Circular Arrow 28"/>
              <p:cNvSpPr/>
              <p:nvPr/>
            </p:nvSpPr>
            <p:spPr>
              <a:xfrm rot="876914" flipV="1">
                <a:off x="1648832" y="194659"/>
                <a:ext cx="131666" cy="131666"/>
              </a:xfrm>
              <a:prstGeom prst="circularArrow">
                <a:avLst>
                  <a:gd name="adj1" fmla="val 15463"/>
                  <a:gd name="adj2" fmla="val 1778864"/>
                  <a:gd name="adj3" fmla="val 19507045"/>
                  <a:gd name="adj4" fmla="val 5671014"/>
                  <a:gd name="adj5" fmla="val 20027"/>
                </a:avLst>
              </a:prstGeom>
              <a:gradFill rotWithShape="1">
                <a:gsLst>
                  <a:gs pos="0">
                    <a:srgbClr val="5AA2AE">
                      <a:tint val="90000"/>
                    </a:srgbClr>
                  </a:gs>
                  <a:gs pos="48000">
                    <a:srgbClr val="5AA2AE">
                      <a:tint val="54000"/>
                      <a:satMod val="140000"/>
                    </a:srgbClr>
                  </a:gs>
                  <a:gs pos="100000">
                    <a:srgbClr val="5AA2AE">
                      <a:tint val="24000"/>
                      <a:satMod val="260000"/>
                    </a:srgbClr>
                  </a:gs>
                </a:gsLst>
                <a:lin ang="16200000" scaled="1"/>
              </a:gradFill>
              <a:ln w="12700" cap="flat" cmpd="sng" algn="ctr">
                <a:solidFill>
                  <a:srgbClr val="5AA2AE"/>
                </a:solidFill>
                <a:prstDash val="solid"/>
              </a:ln>
              <a:effectLst/>
            </p:spPr>
            <p:txBody>
              <a:bodyPr rtlCol="0" anchor="ctr"/>
              <a:lstStyle/>
              <a:p>
                <a:pPr algn="ctr" defTabSz="914400">
                  <a:defRPr/>
                </a:pPr>
                <a:endParaRPr lang="en-US" sz="1400" kern="0" dirty="0">
                  <a:solidFill>
                    <a:srgbClr val="FFFFFF"/>
                  </a:solidFill>
                  <a:latin typeface="Palatino Linotype"/>
                </a:endParaRPr>
              </a:p>
            </p:txBody>
          </p:sp>
          <p:sp>
            <p:nvSpPr>
              <p:cNvPr id="30" name="Circular Arrow 29"/>
              <p:cNvSpPr/>
              <p:nvPr/>
            </p:nvSpPr>
            <p:spPr>
              <a:xfrm rot="20723086">
                <a:off x="1616433" y="163757"/>
                <a:ext cx="196646" cy="192734"/>
              </a:xfrm>
              <a:prstGeom prst="circularArrow">
                <a:avLst>
                  <a:gd name="adj1" fmla="val 11608"/>
                  <a:gd name="adj2" fmla="val 1778864"/>
                  <a:gd name="adj3" fmla="val 19469433"/>
                  <a:gd name="adj4" fmla="val 4740062"/>
                  <a:gd name="adj5" fmla="val 14901"/>
                </a:avLst>
              </a:prstGeom>
              <a:gradFill rotWithShape="1">
                <a:gsLst>
                  <a:gs pos="0">
                    <a:srgbClr val="7F8FA9">
                      <a:tint val="90000"/>
                    </a:srgbClr>
                  </a:gs>
                  <a:gs pos="48000">
                    <a:srgbClr val="7F8FA9">
                      <a:tint val="54000"/>
                      <a:satMod val="140000"/>
                    </a:srgbClr>
                  </a:gs>
                  <a:gs pos="100000">
                    <a:srgbClr val="7F8FA9">
                      <a:tint val="24000"/>
                      <a:satMod val="260000"/>
                    </a:srgbClr>
                  </a:gs>
                </a:gsLst>
                <a:lin ang="16200000" scaled="1"/>
              </a:gradFill>
              <a:ln w="12700" cap="flat" cmpd="sng" algn="ctr">
                <a:solidFill>
                  <a:srgbClr val="7F8FA9"/>
                </a:solidFill>
                <a:prstDash val="solid"/>
              </a:ln>
              <a:effectLst/>
            </p:spPr>
            <p:txBody>
              <a:bodyPr rtlCol="0" anchor="ctr"/>
              <a:lstStyle/>
              <a:p>
                <a:pPr algn="ctr" defTabSz="914400">
                  <a:defRPr/>
                </a:pPr>
                <a:endParaRPr lang="en-US" sz="1400" kern="0" dirty="0">
                  <a:solidFill>
                    <a:srgbClr val="FFFFFF"/>
                  </a:solidFill>
                  <a:latin typeface="Palatino Linotype"/>
                </a:endParaRPr>
              </a:p>
            </p:txBody>
          </p:sp>
        </p:grpSp>
        <p:sp>
          <p:nvSpPr>
            <p:cNvPr id="28" name="Circular Arrow 27"/>
            <p:cNvSpPr/>
            <p:nvPr/>
          </p:nvSpPr>
          <p:spPr>
            <a:xfrm rot="876914" flipV="1">
              <a:off x="1575169" y="119980"/>
              <a:ext cx="282792" cy="282792"/>
            </a:xfrm>
            <a:prstGeom prst="circularArrow">
              <a:avLst>
                <a:gd name="adj1" fmla="val 10420"/>
                <a:gd name="adj2" fmla="val 1778864"/>
                <a:gd name="adj3" fmla="val 19582802"/>
                <a:gd name="adj4" fmla="val 3741760"/>
                <a:gd name="adj5" fmla="val 12500"/>
              </a:avLst>
            </a:prstGeom>
            <a:gradFill rotWithShape="1">
              <a:gsLst>
                <a:gs pos="0">
                  <a:srgbClr val="297FD5">
                    <a:tint val="90000"/>
                  </a:srgbClr>
                </a:gs>
                <a:gs pos="48000">
                  <a:srgbClr val="297FD5">
                    <a:tint val="54000"/>
                    <a:satMod val="140000"/>
                  </a:srgbClr>
                </a:gs>
                <a:gs pos="100000">
                  <a:srgbClr val="297FD5">
                    <a:tint val="24000"/>
                    <a:satMod val="260000"/>
                  </a:srgbClr>
                </a:gs>
              </a:gsLst>
              <a:lin ang="16200000" scaled="1"/>
            </a:gradFill>
            <a:ln w="12700" cap="flat" cmpd="sng" algn="ctr">
              <a:solidFill>
                <a:srgbClr val="297FD5"/>
              </a:solidFill>
              <a:prstDash val="solid"/>
            </a:ln>
            <a:effectLst/>
          </p:spPr>
          <p:txBody>
            <a:bodyPr rtlCol="0" anchor="ctr"/>
            <a:lstStyle/>
            <a:p>
              <a:pPr algn="ctr" defTabSz="914400">
                <a:defRPr/>
              </a:pPr>
              <a:endParaRPr lang="en-US" sz="1400" kern="0" dirty="0">
                <a:solidFill>
                  <a:srgbClr val="FFFFFF"/>
                </a:solidFill>
                <a:latin typeface="Palatino Linotype"/>
              </a:endParaRPr>
            </a:p>
          </p:txBody>
        </p:sp>
      </p:grpSp>
    </p:spTree>
    <p:extLst>
      <p:ext uri="{BB962C8B-B14F-4D97-AF65-F5344CB8AC3E}">
        <p14:creationId xmlns:p14="http://schemas.microsoft.com/office/powerpoint/2010/main" val="3902945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914400" rtl="0" eaLnBrk="1" latinLnBrk="0" hangingPunct="1">
        <a:spcBef>
          <a:spcPct val="0"/>
        </a:spcBef>
        <a:buNone/>
        <a:defRPr lang="en-GB" sz="1600" b="1" kern="1200" noProof="0" dirty="0" smtClean="0">
          <a:solidFill>
            <a:srgbClr val="00338D"/>
          </a:solidFill>
          <a:latin typeface="Optima"/>
          <a:ea typeface="+mj-ea"/>
          <a:cs typeface="Optima"/>
        </a:defRPr>
      </a:lvl1pPr>
      <a:lvl2pPr eaLnBrk="1" hangingPunct="1">
        <a:defRPr sz="1600" b="1">
          <a:solidFill>
            <a:srgbClr val="00338D"/>
          </a:solidFill>
          <a:latin typeface="+mj-lt"/>
        </a:defRPr>
      </a:lvl2pPr>
      <a:lvl3pPr eaLnBrk="1" hangingPunct="1">
        <a:defRPr sz="1600" b="1">
          <a:solidFill>
            <a:srgbClr val="00338D"/>
          </a:solidFill>
          <a:latin typeface="+mj-lt"/>
        </a:defRPr>
      </a:lvl3pPr>
      <a:lvl4pPr eaLnBrk="1" hangingPunct="1">
        <a:defRPr sz="1600" b="1">
          <a:solidFill>
            <a:srgbClr val="00338D"/>
          </a:solidFill>
          <a:latin typeface="+mj-lt"/>
        </a:defRPr>
      </a:lvl4pPr>
      <a:lvl5pPr eaLnBrk="1" hangingPunct="1">
        <a:defRPr sz="1600" b="1">
          <a:solidFill>
            <a:srgbClr val="00338D"/>
          </a:solidFill>
          <a:latin typeface="+mj-lt"/>
        </a:defRPr>
      </a:lvl5pPr>
      <a:lvl6pPr eaLnBrk="1" hangingPunct="1">
        <a:defRPr sz="1600" b="1">
          <a:solidFill>
            <a:srgbClr val="00338D"/>
          </a:solidFill>
          <a:latin typeface="+mj-lt"/>
        </a:defRPr>
      </a:lvl6pPr>
      <a:lvl7pPr eaLnBrk="1" hangingPunct="1">
        <a:defRPr sz="1600" b="1">
          <a:solidFill>
            <a:srgbClr val="00338D"/>
          </a:solidFill>
          <a:latin typeface="+mj-lt"/>
        </a:defRPr>
      </a:lvl7pPr>
      <a:lvl8pPr eaLnBrk="1" hangingPunct="1">
        <a:defRPr sz="1600" b="1">
          <a:solidFill>
            <a:srgbClr val="00338D"/>
          </a:solidFill>
          <a:latin typeface="+mj-lt"/>
        </a:defRPr>
      </a:lvl8pPr>
      <a:lvl9pPr eaLnBrk="1" hangingPunct="1">
        <a:defRPr sz="1600" b="1">
          <a:solidFill>
            <a:srgbClr val="00338D"/>
          </a:solidFill>
          <a:latin typeface="+mj-lt"/>
        </a:defRPr>
      </a:lvl9pPr>
    </p:titleStyle>
    <p:bodyStyle>
      <a:lvl1pPr marL="0" indent="0" algn="l" defTabSz="914400" rtl="0" eaLnBrk="1" latinLnBrk="0" hangingPunct="1">
        <a:lnSpc>
          <a:spcPct val="100000"/>
        </a:lnSpc>
        <a:spcBef>
          <a:spcPts val="600"/>
        </a:spcBef>
        <a:buFont typeface="Arial" pitchFamily="34" charset="0"/>
        <a:buNone/>
        <a:defRPr lang="en-US" sz="900" b="1" kern="1200" noProof="0" dirty="0" smtClean="0">
          <a:solidFill>
            <a:srgbClr val="00338D"/>
          </a:solidFill>
          <a:latin typeface="Optima"/>
          <a:ea typeface="+mn-ea"/>
          <a:cs typeface="Optima"/>
        </a:defRPr>
      </a:lvl1pPr>
      <a:lvl2pPr marL="0" indent="0" algn="l" defTabSz="914400" rtl="0" eaLnBrk="1" latinLnBrk="0" hangingPunct="1">
        <a:lnSpc>
          <a:spcPct val="100000"/>
        </a:lnSpc>
        <a:spcBef>
          <a:spcPts val="600"/>
        </a:spcBef>
        <a:buFont typeface="Arial" pitchFamily="34" charset="0"/>
        <a:buNone/>
        <a:defRPr lang="en-US" sz="900" b="0" kern="1200" noProof="0" dirty="0" smtClean="0">
          <a:solidFill>
            <a:schemeClr val="tx1"/>
          </a:solidFill>
          <a:latin typeface="Optima"/>
          <a:ea typeface="+mn-ea"/>
          <a:cs typeface="Optima"/>
        </a:defRPr>
      </a:lvl2pPr>
      <a:lvl3pPr marL="1778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Optima"/>
          <a:ea typeface="+mn-ea"/>
          <a:cs typeface="Optima"/>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Optima"/>
          <a:ea typeface="+mn-ea"/>
          <a:cs typeface="Optima"/>
        </a:defRPr>
      </a:lvl4pPr>
      <a:lvl5pPr marL="534988" indent="-174625" algn="l" defTabSz="914400" rtl="0" eaLnBrk="1" latinLnBrk="0" hangingPunct="1">
        <a:lnSpc>
          <a:spcPct val="100000"/>
        </a:lnSpc>
        <a:spcBef>
          <a:spcPts val="600"/>
        </a:spcBef>
        <a:buClr>
          <a:srgbClr val="97989A"/>
        </a:buClr>
        <a:buFont typeface="Arial" pitchFamily="34" charset="0"/>
        <a:buChar char="■"/>
        <a:defRPr lang="en-GB" sz="900" b="0" kern="1200" baseline="0" noProof="0" dirty="0" smtClean="0">
          <a:solidFill>
            <a:schemeClr val="tx1"/>
          </a:solidFill>
          <a:latin typeface="Optima"/>
          <a:ea typeface="+mn-ea"/>
          <a:cs typeface="Optima"/>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4/17/17</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594417698"/>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72" r:id="rId19"/>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46264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png"/><Relationship Id="rId3" Type="http://schemas.microsoft.com/office/2007/relationships/hdphoto" Target="../media/hdphoto2.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png"/><Relationship Id="rId3"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4.png"/><Relationship Id="rId3" Type="http://schemas.microsoft.com/office/2007/relationships/hdphoto" Target="../media/hdphoto3.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png"/><Relationship Id="rId3"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tiff"/><Relationship Id="rId1" Type="http://schemas.openxmlformats.org/officeDocument/2006/relationships/slideLayout" Target="../slideLayouts/slideLayout52.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1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5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image" Target="../media/image2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hyperlink" Target="http://xscale.simpletix.com/SimpleTixExpress/Events/EventSectionDetail.aspx?ShowId=28987&amp;EventTimeId=63581" TargetMode="External"/><Relationship Id="rId3" Type="http://schemas.openxmlformats.org/officeDocument/2006/relationships/hyperlink" Target="http://xscale.simpletix.com/Event/29028/XB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hyperlink" Target="http://manifesto.softwarecraftsmanship.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6.emf"/><Relationship Id="rId1" Type="http://schemas.openxmlformats.org/officeDocument/2006/relationships/slideLayout" Target="../slideLayouts/slideLayout5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25.png"/><Relationship Id="rId5" Type="http://schemas.microsoft.com/office/2007/relationships/hdphoto" Target="../media/hdphoto4.wdp"/><Relationship Id="rId6" Type="http://schemas.openxmlformats.org/officeDocument/2006/relationships/image" Target="../media/image20.emf"/><Relationship Id="rId7" Type="http://schemas.openxmlformats.org/officeDocument/2006/relationships/image" Target="../media/image21.emf"/><Relationship Id="rId1" Type="http://schemas.openxmlformats.org/officeDocument/2006/relationships/slideLayout" Target="../slideLayouts/slideLayout5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8.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png"/><Relationship Id="rId3"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png"/><Relationship Id="rId3"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Agility</a:t>
            </a:r>
            <a:r>
              <a:rPr lang="en-AU" sz="4800" cap="none" dirty="0">
                <a:latin typeface="Optima"/>
                <a:cs typeface="Optima"/>
              </a:rPr>
              <a:t> </a:t>
            </a:r>
            <a:r>
              <a:rPr lang="en-AU" sz="4800" cap="none" dirty="0" smtClean="0">
                <a:latin typeface="Optima"/>
                <a:cs typeface="Optima"/>
              </a:rPr>
              <a:t>and</a:t>
            </a:r>
            <a:r>
              <a:rPr lang="en-AU" sz="4800" cap="none" noProof="0" dirty="0" smtClean="0">
                <a:latin typeface="Optima"/>
                <a:cs typeface="Optima"/>
              </a:rPr>
              <a:t> Coordination</a:t>
            </a:r>
            <a:endParaRPr lang="en-AU" sz="4800" cap="none" noProof="0" dirty="0">
              <a:latin typeface="Optima"/>
              <a:cs typeface="Optima"/>
            </a:endParaRPr>
          </a:p>
        </p:txBody>
      </p:sp>
    </p:spTree>
    <p:extLst>
      <p:ext uri="{BB962C8B-B14F-4D97-AF65-F5344CB8AC3E}">
        <p14:creationId xmlns:p14="http://schemas.microsoft.com/office/powerpoint/2010/main" val="38960595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4800" cap="none" noProof="0" dirty="0" smtClean="0">
                <a:latin typeface="Optima"/>
                <a:cs typeface="Optima"/>
              </a:rPr>
              <a:t>How do we get there?</a:t>
            </a:r>
            <a:endParaRPr lang="en-AU" sz="4800" cap="none" noProof="0" dirty="0">
              <a:latin typeface="Optima"/>
              <a:cs typeface="Optima"/>
            </a:endParaRPr>
          </a:p>
        </p:txBody>
      </p:sp>
    </p:spTree>
    <p:extLst>
      <p:ext uri="{BB962C8B-B14F-4D97-AF65-F5344CB8AC3E}">
        <p14:creationId xmlns:p14="http://schemas.microsoft.com/office/powerpoint/2010/main" val="1494776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527" y="2621940"/>
            <a:ext cx="1858818" cy="2631490"/>
          </a:xfrm>
          <a:prstGeom prst="rect">
            <a:avLst/>
          </a:prstGeom>
          <a:noFill/>
        </p:spPr>
        <p:txBody>
          <a:bodyPr wrap="square" rtlCol="0">
            <a:spAutoFit/>
          </a:bodyPr>
          <a:lstStyle/>
          <a:p>
            <a:r>
              <a:rPr lang="en-AU" sz="1500" dirty="0" smtClean="0">
                <a:latin typeface="Optima"/>
                <a:cs typeface="Optima"/>
              </a:rPr>
              <a:t>Each iteration’s change recipients become the next iteration’s change agents.</a:t>
            </a:r>
          </a:p>
          <a:p>
            <a:endParaRPr lang="en-AU" sz="1500" dirty="0">
              <a:latin typeface="Optima"/>
              <a:cs typeface="Optima"/>
            </a:endParaRPr>
          </a:p>
          <a:p>
            <a:r>
              <a:rPr lang="en-AU" sz="1500" dirty="0" smtClean="0">
                <a:latin typeface="Optima"/>
                <a:cs typeface="Optima"/>
              </a:rPr>
              <a:t>Using </a:t>
            </a:r>
            <a:r>
              <a:rPr lang="en-AU" sz="1500" dirty="0">
                <a:latin typeface="Optima"/>
                <a:cs typeface="Optima"/>
              </a:rPr>
              <a:t>Agile to </a:t>
            </a:r>
            <a:r>
              <a:rPr lang="en-AU" sz="1500" dirty="0" smtClean="0">
                <a:latin typeface="Optima"/>
                <a:cs typeface="Optima"/>
              </a:rPr>
              <a:t> make </a:t>
            </a:r>
            <a:r>
              <a:rPr lang="en-AU" sz="1500" dirty="0">
                <a:latin typeface="Optima"/>
                <a:cs typeface="Optima"/>
              </a:rPr>
              <a:t>Agile. </a:t>
            </a:r>
            <a:endParaRPr lang="en-AU" sz="1500" dirty="0" smtClean="0">
              <a:latin typeface="Optima"/>
              <a:cs typeface="Optima"/>
            </a:endParaRPr>
          </a:p>
          <a:p>
            <a:endParaRPr lang="en-AU" sz="1500" dirty="0" smtClean="0">
              <a:latin typeface="Optima"/>
              <a:cs typeface="Optima"/>
            </a:endParaRPr>
          </a:p>
          <a:p>
            <a:r>
              <a:rPr lang="en-AU" sz="1500" dirty="0" smtClean="0">
                <a:latin typeface="Optima"/>
                <a:cs typeface="Optima"/>
              </a:rPr>
              <a:t>No </a:t>
            </a:r>
            <a:r>
              <a:rPr lang="en-AU" sz="1500" dirty="0">
                <a:latin typeface="Optima"/>
                <a:cs typeface="Optima"/>
              </a:rPr>
              <a:t>compromise. No confusion.</a:t>
            </a:r>
            <a:endParaRPr lang="en-AU" sz="1500" dirty="0"/>
          </a:p>
        </p:txBody>
      </p:sp>
      <p:pic>
        <p:nvPicPr>
          <p:cNvPr id="8" name="Content Placeholder 4" descr="1865-66_cable_cross-sections_1024G.gif"/>
          <p:cNvPicPr>
            <a:picLocks noChangeAspect="1"/>
          </p:cNvPicPr>
          <p:nvPr/>
        </p:nvPicPr>
        <p:blipFill rotWithShape="1">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backgroundRemoval t="6222" b="97420" l="21973" r="97949">
                        <a14:foregroundMark x1="82813" y1="66768" x2="82813" y2="79211"/>
                        <a14:foregroundMark x1="84668" y1="16085" x2="83008" y2="17147"/>
                        <a14:foregroundMark x1="85938" y1="8953" x2="85059" y2="10926"/>
                        <a14:foregroundMark x1="85254" y1="12898" x2="84570" y2="14719"/>
                        <a14:foregroundMark x1="82031" y1="12747" x2="82129" y2="15630"/>
                      </a14:backgroundRemoval>
                    </a14:imgEffect>
                    <a14:imgEffect>
                      <a14:sharpenSoften amount="50000"/>
                    </a14:imgEffect>
                    <a14:imgEffect>
                      <a14:colorTemperature colorTemp="11200"/>
                    </a14:imgEffect>
                    <a14:imgEffect>
                      <a14:saturation sat="0"/>
                    </a14:imgEffect>
                    <a14:imgEffect>
                      <a14:brightnessContrast bright="40000" contrast="40000"/>
                    </a14:imgEffect>
                  </a14:imgLayer>
                </a14:imgProps>
              </a:ext>
            </a:extLst>
          </a:blip>
          <a:srcRect l="22838" t="8388" r="6033" b="9463"/>
          <a:stretch/>
        </p:blipFill>
        <p:spPr>
          <a:xfrm flipH="1">
            <a:off x="2709438" y="2274780"/>
            <a:ext cx="5315774" cy="389124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4454583" y="5980997"/>
            <a:ext cx="3467616" cy="276999"/>
          </a:xfrm>
          <a:prstGeom prst="rect">
            <a:avLst/>
          </a:prstGeom>
          <a:noFill/>
        </p:spPr>
        <p:txBody>
          <a:bodyPr wrap="none" rtlCol="0">
            <a:spAutoFit/>
          </a:bodyPr>
          <a:lstStyle/>
          <a:p>
            <a:r>
              <a:rPr lang="en-US" sz="1200" dirty="0" smtClean="0"/>
              <a:t>Cross-Section of the First Transatlantic Cable</a:t>
            </a:r>
            <a:endParaRPr lang="en-US" sz="1200" dirty="0"/>
          </a:p>
        </p:txBody>
      </p:sp>
      <p:sp>
        <p:nvSpPr>
          <p:cNvPr id="10" name="Title 9"/>
          <p:cNvSpPr>
            <a:spLocks noGrp="1"/>
          </p:cNvSpPr>
          <p:nvPr>
            <p:ph type="title"/>
          </p:nvPr>
        </p:nvSpPr>
        <p:spPr>
          <a:xfrm>
            <a:off x="1714500" y="383121"/>
            <a:ext cx="7366000" cy="533400"/>
          </a:xfrm>
        </p:spPr>
        <p:txBody>
          <a:bodyPr>
            <a:normAutofit/>
          </a:bodyPr>
          <a:lstStyle/>
          <a:p>
            <a:r>
              <a:rPr lang="en-AU" sz="2400" dirty="0" smtClean="0">
                <a:cs typeface="Optima"/>
              </a:rPr>
              <a:t>We p</a:t>
            </a:r>
            <a:r>
              <a:rPr lang="en-AU" sz="2400" dirty="0" smtClean="0">
                <a:cs typeface="Optima"/>
              </a:rPr>
              <a:t>rove </a:t>
            </a:r>
            <a:r>
              <a:rPr lang="en-AU" sz="2400" dirty="0" smtClean="0">
                <a:cs typeface="Optima"/>
              </a:rPr>
              <a:t>the </a:t>
            </a:r>
            <a:r>
              <a:rPr lang="en-AU" sz="2400" dirty="0" smtClean="0">
                <a:cs typeface="Optima"/>
              </a:rPr>
              <a:t>pudding </a:t>
            </a:r>
            <a:r>
              <a:rPr lang="en-AU" sz="2400" dirty="0" smtClean="0">
                <a:cs typeface="Optima"/>
              </a:rPr>
              <a:t>iteratively</a:t>
            </a:r>
            <a:endParaRPr lang="en-US" dirty="0"/>
          </a:p>
        </p:txBody>
      </p:sp>
      <p:sp>
        <p:nvSpPr>
          <p:cNvPr id="11" name="Rectangle 10"/>
          <p:cNvSpPr/>
          <p:nvPr/>
        </p:nvSpPr>
        <p:spPr>
          <a:xfrm>
            <a:off x="1523339" y="1094571"/>
            <a:ext cx="7649691" cy="1323439"/>
          </a:xfrm>
          <a:prstGeom prst="rect">
            <a:avLst/>
          </a:prstGeom>
        </p:spPr>
        <p:txBody>
          <a:bodyPr wrap="square">
            <a:spAutoFit/>
          </a:bodyPr>
          <a:lstStyle/>
          <a:p>
            <a:pPr algn="ctr"/>
            <a:r>
              <a:rPr lang="en-US" sz="2000" dirty="0" smtClean="0">
                <a:latin typeface="Optima"/>
                <a:cs typeface="Optima"/>
              </a:rPr>
              <a:t>Uncompromised “steel </a:t>
            </a:r>
            <a:r>
              <a:rPr lang="en-US" sz="2000" dirty="0">
                <a:latin typeface="Optima"/>
                <a:cs typeface="Optima"/>
              </a:rPr>
              <a:t>thread </a:t>
            </a:r>
            <a:r>
              <a:rPr lang="en-US" sz="2000" dirty="0" smtClean="0">
                <a:latin typeface="Optima"/>
                <a:cs typeface="Optima"/>
              </a:rPr>
              <a:t>streams” continuously prove </a:t>
            </a:r>
            <a:r>
              <a:rPr lang="en-US" sz="2000" dirty="0">
                <a:latin typeface="Optima"/>
                <a:cs typeface="Optima"/>
              </a:rPr>
              <a:t>and </a:t>
            </a:r>
            <a:r>
              <a:rPr lang="en-US" sz="2000" dirty="0" smtClean="0">
                <a:latin typeface="Optima"/>
                <a:cs typeface="Optima"/>
              </a:rPr>
              <a:t>improve </a:t>
            </a:r>
            <a:r>
              <a:rPr lang="en-US" sz="2000" dirty="0" smtClean="0">
                <a:latin typeface="Optima"/>
                <a:cs typeface="Optima"/>
              </a:rPr>
              <a:t>the</a:t>
            </a:r>
            <a:r>
              <a:rPr lang="en-US" sz="2000" dirty="0" smtClean="0">
                <a:latin typeface="Optima"/>
                <a:cs typeface="Optima"/>
              </a:rPr>
              <a:t> kernel of new capability. Split and backfill the streams iteratively</a:t>
            </a:r>
            <a:r>
              <a:rPr lang="en-US" sz="2000" dirty="0" smtClean="0">
                <a:latin typeface="Optima"/>
                <a:cs typeface="Optima"/>
              </a:rPr>
              <a:t>, </a:t>
            </a:r>
            <a:r>
              <a:rPr lang="en-US" sz="2000" dirty="0">
                <a:latin typeface="Optima"/>
                <a:cs typeface="Optima"/>
              </a:rPr>
              <a:t>never </a:t>
            </a:r>
            <a:r>
              <a:rPr lang="en-US" sz="2000" dirty="0" smtClean="0">
                <a:latin typeface="Optima"/>
                <a:cs typeface="Optima"/>
              </a:rPr>
              <a:t>pushing change into existing streams </a:t>
            </a:r>
            <a:r>
              <a:rPr lang="en-US" sz="2000" dirty="0" smtClean="0">
                <a:latin typeface="Optima"/>
                <a:cs typeface="Optima"/>
              </a:rPr>
              <a:t>/ teams</a:t>
            </a:r>
            <a:r>
              <a:rPr lang="en-US" sz="2000" dirty="0">
                <a:latin typeface="Optima"/>
                <a:cs typeface="Optima"/>
              </a:rPr>
              <a:t>.</a:t>
            </a:r>
            <a:br>
              <a:rPr lang="en-US" sz="2000" dirty="0">
                <a:latin typeface="Optima"/>
                <a:cs typeface="Optima"/>
              </a:rPr>
            </a:br>
            <a:endParaRPr lang="en-US" sz="2000" dirty="0"/>
          </a:p>
        </p:txBody>
      </p:sp>
    </p:spTree>
    <p:extLst>
      <p:ext uri="{BB962C8B-B14F-4D97-AF65-F5344CB8AC3E}">
        <p14:creationId xmlns:p14="http://schemas.microsoft.com/office/powerpoint/2010/main" val="17043043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17670"/>
            <a:ext cx="7366000" cy="533400"/>
          </a:xfrm>
        </p:spPr>
        <p:txBody>
          <a:bodyPr>
            <a:noAutofit/>
          </a:bodyPr>
          <a:lstStyle/>
          <a:p>
            <a:r>
              <a:rPr lang="en-AU" sz="3600" b="0" cap="none" noProof="0" dirty="0" smtClean="0"/>
              <a:t>Understanding The Journey</a:t>
            </a:r>
            <a:endParaRPr lang="en-AU" sz="3600" b="0" cap="none" noProof="0" dirty="0"/>
          </a:p>
        </p:txBody>
      </p:sp>
      <p:sp>
        <p:nvSpPr>
          <p:cNvPr id="3" name="Content Placeholder 2"/>
          <p:cNvSpPr>
            <a:spLocks noGrp="1"/>
          </p:cNvSpPr>
          <p:nvPr>
            <p:ph idx="1"/>
          </p:nvPr>
        </p:nvSpPr>
        <p:spPr>
          <a:xfrm>
            <a:off x="1873058" y="1795939"/>
            <a:ext cx="3327247" cy="4247146"/>
          </a:xfrm>
        </p:spPr>
        <p:txBody>
          <a:bodyPr>
            <a:normAutofit/>
          </a:bodyPr>
          <a:lstStyle/>
          <a:p>
            <a:pPr marL="0" indent="0">
              <a:buNone/>
            </a:pPr>
            <a:r>
              <a:rPr lang="en-AU" sz="1800" noProof="0" dirty="0" smtClean="0"/>
              <a:t>Agile Coordination </a:t>
            </a:r>
            <a:r>
              <a:rPr lang="en-AU" sz="1800" noProof="0" dirty="0" smtClean="0"/>
              <a:t>is </a:t>
            </a:r>
            <a:r>
              <a:rPr lang="en-AU" sz="1800" noProof="0" dirty="0" smtClean="0"/>
              <a:t>a complex, very human activity.</a:t>
            </a:r>
          </a:p>
          <a:p>
            <a:pPr marL="0" indent="0">
              <a:buNone/>
            </a:pPr>
            <a:r>
              <a:rPr lang="en-AU" sz="1800" dirty="0" smtClean="0"/>
              <a:t>Multi</a:t>
            </a:r>
            <a:r>
              <a:rPr lang="en-AU" sz="1800" noProof="0" dirty="0" smtClean="0"/>
              <a:t>-dimensional, inherently conflicted, </a:t>
            </a:r>
            <a:r>
              <a:rPr lang="en-AU" sz="1800" dirty="0" smtClean="0"/>
              <a:t>intrinsically</a:t>
            </a:r>
            <a:r>
              <a:rPr lang="en-AU" sz="1800" noProof="0" dirty="0" smtClean="0"/>
              <a:t> dynamic.</a:t>
            </a:r>
          </a:p>
          <a:p>
            <a:endParaRPr lang="en-AU" sz="1800" noProof="0" dirty="0" smtClean="0"/>
          </a:p>
          <a:p>
            <a:r>
              <a:rPr lang="en-AU" sz="1800" noProof="0" dirty="0" smtClean="0">
                <a:solidFill>
                  <a:schemeClr val="accent2">
                    <a:lumMod val="60000"/>
                    <a:lumOff val="40000"/>
                  </a:schemeClr>
                </a:solidFill>
              </a:rPr>
              <a:t>We cannot </a:t>
            </a:r>
            <a:r>
              <a:rPr lang="en-AU" sz="1800" noProof="0" dirty="0" smtClean="0">
                <a:solidFill>
                  <a:schemeClr val="accent2">
                    <a:lumMod val="60000"/>
                    <a:lumOff val="40000"/>
                  </a:schemeClr>
                </a:solidFill>
              </a:rPr>
              <a:t>plan </a:t>
            </a:r>
            <a:r>
              <a:rPr lang="en-AU" sz="1800" noProof="0" dirty="0" smtClean="0">
                <a:solidFill>
                  <a:schemeClr val="accent2">
                    <a:lumMod val="60000"/>
                    <a:lumOff val="40000"/>
                  </a:schemeClr>
                </a:solidFill>
              </a:rPr>
              <a:t>this journey in </a:t>
            </a:r>
            <a:r>
              <a:rPr lang="en-AU" sz="1800" noProof="0" dirty="0" smtClean="0">
                <a:solidFill>
                  <a:schemeClr val="accent2">
                    <a:lumMod val="60000"/>
                    <a:lumOff val="40000"/>
                  </a:schemeClr>
                </a:solidFill>
              </a:rPr>
              <a:t>MS Project!</a:t>
            </a:r>
          </a:p>
          <a:p>
            <a:endParaRPr lang="en-AU" sz="1800" noProof="0" dirty="0" smtClean="0">
              <a:solidFill>
                <a:schemeClr val="accent2"/>
              </a:solidFill>
            </a:endParaRPr>
          </a:p>
          <a:p>
            <a:r>
              <a:rPr lang="en-AU" sz="1800" noProof="0" dirty="0" smtClean="0">
                <a:solidFill>
                  <a:schemeClr val="accent5">
                    <a:lumMod val="60000"/>
                    <a:lumOff val="40000"/>
                  </a:schemeClr>
                </a:solidFill>
              </a:rPr>
              <a:t>We </a:t>
            </a:r>
            <a:r>
              <a:rPr lang="en-AU" sz="1800" i="1" noProof="0" dirty="0" smtClean="0">
                <a:solidFill>
                  <a:schemeClr val="accent5">
                    <a:lumMod val="60000"/>
                    <a:lumOff val="40000"/>
                  </a:schemeClr>
                </a:solidFill>
              </a:rPr>
              <a:t>must</a:t>
            </a:r>
            <a:r>
              <a:rPr lang="en-AU" sz="1800" noProof="0" dirty="0" smtClean="0">
                <a:solidFill>
                  <a:schemeClr val="accent5">
                    <a:lumMod val="60000"/>
                    <a:lumOff val="40000"/>
                  </a:schemeClr>
                </a:solidFill>
              </a:rPr>
              <a:t> </a:t>
            </a:r>
            <a:r>
              <a:rPr lang="en-AU" sz="1800" noProof="0" dirty="0" smtClean="0">
                <a:solidFill>
                  <a:schemeClr val="accent5">
                    <a:lumMod val="60000"/>
                    <a:lumOff val="40000"/>
                  </a:schemeClr>
                </a:solidFill>
              </a:rPr>
              <a:t>take an Agile-Lean approach, using a Transformation Kanban and iterative planning with adaptive prioritization.</a:t>
            </a:r>
            <a:endParaRPr lang="en-AU" sz="1800" noProof="0" dirty="0">
              <a:solidFill>
                <a:schemeClr val="accent5">
                  <a:lumMod val="60000"/>
                  <a:lumOff val="40000"/>
                </a:schemeClr>
              </a:solidFill>
            </a:endParaRPr>
          </a:p>
        </p:txBody>
      </p:sp>
      <p:sp>
        <p:nvSpPr>
          <p:cNvPr id="4" name="Content Placeholder 3"/>
          <p:cNvSpPr>
            <a:spLocks noGrp="1"/>
          </p:cNvSpPr>
          <p:nvPr>
            <p:ph idx="11"/>
          </p:nvPr>
        </p:nvSpPr>
        <p:spPr>
          <a:xfrm>
            <a:off x="5200305" y="1795939"/>
            <a:ext cx="3793535" cy="4247146"/>
          </a:xfrm>
        </p:spPr>
        <p:txBody>
          <a:bodyPr/>
          <a:lstStyle/>
          <a:p>
            <a:pPr marL="0" indent="0">
              <a:buNone/>
            </a:pPr>
            <a:r>
              <a:rPr lang="en-AU" sz="1800" noProof="0" dirty="0" smtClean="0"/>
              <a:t>Agile Coordination is </a:t>
            </a:r>
            <a:r>
              <a:rPr lang="en-AU" sz="1800" noProof="0" dirty="0" smtClean="0"/>
              <a:t>time-sensitive:  </a:t>
            </a:r>
            <a:r>
              <a:rPr lang="en-AU" sz="1800" noProof="0" dirty="0" smtClean="0"/>
              <a:t>we have </a:t>
            </a:r>
            <a:r>
              <a:rPr lang="en-AU" sz="1800" noProof="0" dirty="0" smtClean="0"/>
              <a:t>to be very aware of when – how quickly or slowly – things need to be done.</a:t>
            </a:r>
          </a:p>
          <a:p>
            <a:pPr marL="0" indent="0">
              <a:buNone/>
            </a:pPr>
            <a:endParaRPr lang="en-AU" sz="1800" noProof="0" dirty="0" smtClean="0"/>
          </a:p>
          <a:p>
            <a:pPr marL="187847" indent="-187847"/>
            <a:r>
              <a:rPr lang="en-AU" sz="1800" noProof="0" dirty="0" smtClean="0">
                <a:solidFill>
                  <a:schemeClr val="accent2">
                    <a:lumMod val="60000"/>
                    <a:lumOff val="40000"/>
                  </a:schemeClr>
                </a:solidFill>
              </a:rPr>
              <a:t>Faster is not always better.</a:t>
            </a:r>
            <a:r>
              <a:rPr lang="en-AU" sz="1800" dirty="0">
                <a:solidFill>
                  <a:schemeClr val="accent2">
                    <a:lumMod val="60000"/>
                    <a:lumOff val="40000"/>
                  </a:schemeClr>
                </a:solidFill>
              </a:rPr>
              <a:t> </a:t>
            </a:r>
            <a:r>
              <a:rPr lang="en-AU" sz="1800" dirty="0" smtClean="0">
                <a:solidFill>
                  <a:schemeClr val="accent2">
                    <a:lumMod val="60000"/>
                    <a:lumOff val="40000"/>
                  </a:schemeClr>
                </a:solidFill>
              </a:rPr>
              <a:t>But too</a:t>
            </a:r>
            <a:r>
              <a:rPr lang="en-AU" sz="1800" noProof="0" dirty="0" smtClean="0">
                <a:solidFill>
                  <a:schemeClr val="accent2">
                    <a:lumMod val="60000"/>
                    <a:lumOff val="40000"/>
                  </a:schemeClr>
                </a:solidFill>
              </a:rPr>
              <a:t> much delay squanders momentum.</a:t>
            </a:r>
          </a:p>
          <a:p>
            <a:pPr marL="187847" indent="-187847"/>
            <a:endParaRPr lang="en-AU" sz="1800" noProof="0" dirty="0" smtClean="0"/>
          </a:p>
          <a:p>
            <a:pPr marL="187847" indent="-187847"/>
            <a:r>
              <a:rPr lang="en-AU" sz="1800" noProof="0" dirty="0">
                <a:solidFill>
                  <a:schemeClr val="accent5">
                    <a:lumMod val="60000"/>
                    <a:lumOff val="40000"/>
                  </a:schemeClr>
                </a:solidFill>
              </a:rPr>
              <a:t>H</a:t>
            </a:r>
            <a:r>
              <a:rPr lang="en-AU" sz="1800" noProof="0" dirty="0" smtClean="0">
                <a:solidFill>
                  <a:schemeClr val="accent5">
                    <a:lumMod val="60000"/>
                    <a:lumOff val="40000"/>
                  </a:schemeClr>
                </a:solidFill>
              </a:rPr>
              <a:t>ierarchic phased strategies are </a:t>
            </a:r>
            <a:r>
              <a:rPr lang="en-AU" sz="1800" dirty="0" smtClean="0">
                <a:solidFill>
                  <a:schemeClr val="accent5">
                    <a:lumMod val="60000"/>
                    <a:lumOff val="40000"/>
                  </a:schemeClr>
                </a:solidFill>
              </a:rPr>
              <a:t>riskier, slower and less effective than</a:t>
            </a:r>
            <a:r>
              <a:rPr lang="en-AU" sz="1800" noProof="0" dirty="0" smtClean="0">
                <a:solidFill>
                  <a:schemeClr val="accent5">
                    <a:lumMod val="60000"/>
                    <a:lumOff val="40000"/>
                  </a:schemeClr>
                </a:solidFill>
              </a:rPr>
              <a:t> </a:t>
            </a:r>
            <a:r>
              <a:rPr lang="en-AU" sz="1800" noProof="0" dirty="0" smtClean="0">
                <a:solidFill>
                  <a:schemeClr val="accent5">
                    <a:lumMod val="60000"/>
                    <a:lumOff val="40000"/>
                  </a:schemeClr>
                </a:solidFill>
              </a:rPr>
              <a:t>teal, </a:t>
            </a:r>
            <a:r>
              <a:rPr lang="en-AU" sz="1800" noProof="0" dirty="0" smtClean="0">
                <a:solidFill>
                  <a:schemeClr val="accent5">
                    <a:lumMod val="60000"/>
                    <a:lumOff val="40000"/>
                  </a:schemeClr>
                </a:solidFill>
              </a:rPr>
              <a:t>metric-driven, T-shaped, event-triggered strategies.</a:t>
            </a:r>
            <a:endParaRPr lang="en-AU" sz="1800" noProof="0" dirty="0">
              <a:solidFill>
                <a:schemeClr val="accent5">
                  <a:lumMod val="60000"/>
                  <a:lumOff val="40000"/>
                </a:schemeClr>
              </a:solidFill>
            </a:endParaRPr>
          </a:p>
        </p:txBody>
      </p:sp>
    </p:spTree>
    <p:extLst>
      <p:ext uri="{BB962C8B-B14F-4D97-AF65-F5344CB8AC3E}">
        <p14:creationId xmlns:p14="http://schemas.microsoft.com/office/powerpoint/2010/main" val="1279268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383120"/>
            <a:ext cx="7366000" cy="533400"/>
          </a:xfrm>
        </p:spPr>
        <p:txBody>
          <a:bodyPr>
            <a:noAutofit/>
          </a:bodyPr>
          <a:lstStyle/>
          <a:p>
            <a:r>
              <a:rPr lang="en-AU" sz="3600" b="0" dirty="0"/>
              <a:t>Systematic</a:t>
            </a:r>
            <a:r>
              <a:rPr lang="en-AU" sz="3600" b="0" dirty="0"/>
              <a:t> </a:t>
            </a:r>
            <a:r>
              <a:rPr lang="en-AU" sz="3600" b="0" dirty="0" smtClean="0"/>
              <a:t>Improvement</a:t>
            </a:r>
            <a:endParaRPr lang="en-AU" sz="3600" b="0" dirty="0"/>
          </a:p>
        </p:txBody>
      </p:sp>
      <p:sp>
        <p:nvSpPr>
          <p:cNvPr id="22" name="TextBox 21"/>
          <p:cNvSpPr txBox="1"/>
          <p:nvPr/>
        </p:nvSpPr>
        <p:spPr>
          <a:xfrm>
            <a:off x="-57724" y="2151709"/>
            <a:ext cx="1714499" cy="3308594"/>
          </a:xfrm>
          <a:prstGeom prst="rect">
            <a:avLst/>
          </a:prstGeom>
          <a:noFill/>
        </p:spPr>
        <p:txBody>
          <a:bodyPr wrap="square" lIns="76197" tIns="38098" rIns="76197" bIns="38098" rtlCol="0">
            <a:spAutoFit/>
          </a:bodyPr>
          <a:lstStyle/>
          <a:p>
            <a:pPr algn="ctr"/>
            <a:r>
              <a:rPr lang="en-AU" sz="1400" b="1" dirty="0" smtClean="0">
                <a:solidFill>
                  <a:prstClr val="white"/>
                </a:solidFill>
                <a:effectLst>
                  <a:outerShdw blurRad="50800" dist="38100" dir="2700000" algn="tl" rotWithShape="0">
                    <a:srgbClr val="000000">
                      <a:alpha val="43000"/>
                    </a:srgbClr>
                  </a:outerShdw>
                </a:effectLst>
                <a:latin typeface="Optima"/>
                <a:cs typeface="Optima"/>
              </a:rPr>
              <a:t>Change stories </a:t>
            </a:r>
            <a:r>
              <a:rPr lang="en-AU" sz="1400" b="1" dirty="0" smtClean="0">
                <a:solidFill>
                  <a:prstClr val="white"/>
                </a:solidFill>
                <a:effectLst>
                  <a:outerShdw blurRad="50800" dist="38100" dir="2700000" algn="tl" rotWithShape="0">
                    <a:srgbClr val="000000">
                      <a:alpha val="43000"/>
                    </a:srgbClr>
                  </a:outerShdw>
                </a:effectLst>
                <a:latin typeface="Optima"/>
                <a:cs typeface="Optima"/>
              </a:rPr>
              <a:t>are </a:t>
            </a:r>
            <a:r>
              <a:rPr lang="en-AU" sz="1400" b="1" dirty="0" smtClean="0">
                <a:solidFill>
                  <a:prstClr val="white"/>
                </a:solidFill>
                <a:effectLst>
                  <a:outerShdw blurRad="50800" dist="38100" dir="2700000" algn="tl" rotWithShape="0">
                    <a:srgbClr val="000000">
                      <a:alpha val="43000"/>
                    </a:srgbClr>
                  </a:outerShdw>
                </a:effectLst>
                <a:latin typeface="Optima"/>
                <a:cs typeface="Optima"/>
              </a:rPr>
              <a:t>prioritized breadth-first to </a:t>
            </a:r>
            <a:r>
              <a:rPr lang="en-AU" sz="1400" b="1" dirty="0" smtClean="0">
                <a:solidFill>
                  <a:prstClr val="white"/>
                </a:solidFill>
                <a:effectLst>
                  <a:outerShdw blurRad="50800" dist="38100" dir="2700000" algn="tl" rotWithShape="0">
                    <a:srgbClr val="000000">
                      <a:alpha val="43000"/>
                    </a:srgbClr>
                  </a:outerShdw>
                </a:effectLst>
                <a:latin typeface="Optima"/>
                <a:cs typeface="Optima"/>
              </a:rPr>
              <a:t>maximize impact and minimize WIP.</a:t>
            </a:r>
          </a:p>
          <a:p>
            <a:pPr algn="ctr"/>
            <a:endParaRPr lang="en-AU" sz="1400" b="1" dirty="0">
              <a:solidFill>
                <a:prstClr val="white"/>
              </a:solidFill>
              <a:effectLst>
                <a:outerShdw blurRad="50800" dist="38100" dir="2700000" algn="tl" rotWithShape="0">
                  <a:srgbClr val="000000">
                    <a:alpha val="43000"/>
                  </a:srgbClr>
                </a:outerShdw>
              </a:effectLst>
              <a:latin typeface="Optima"/>
              <a:cs typeface="Optima"/>
            </a:endParaRPr>
          </a:p>
          <a:p>
            <a:pPr algn="ctr"/>
            <a:r>
              <a:rPr lang="en-AU" sz="1400" b="1" dirty="0" smtClean="0">
                <a:solidFill>
                  <a:prstClr val="white"/>
                </a:solidFill>
                <a:effectLst>
                  <a:outerShdw blurRad="50800" dist="38100" dir="2700000" algn="tl" rotWithShape="0">
                    <a:srgbClr val="000000">
                      <a:alpha val="43000"/>
                    </a:srgbClr>
                  </a:outerShdw>
                </a:effectLst>
                <a:latin typeface="Optima"/>
                <a:cs typeface="Optima"/>
              </a:rPr>
              <a:t>We represent</a:t>
            </a:r>
            <a:br>
              <a:rPr lang="en-AU" sz="1400" b="1" dirty="0" smtClean="0">
                <a:solidFill>
                  <a:prstClr val="white"/>
                </a:solidFill>
                <a:effectLst>
                  <a:outerShdw blurRad="50800" dist="38100" dir="2700000" algn="tl" rotWithShape="0">
                    <a:srgbClr val="000000">
                      <a:alpha val="43000"/>
                    </a:srgbClr>
                  </a:outerShdw>
                </a:effectLst>
                <a:latin typeface="Optima"/>
                <a:cs typeface="Optima"/>
              </a:rPr>
            </a:br>
            <a:r>
              <a:rPr lang="en-AU" sz="1400" b="1" dirty="0" smtClean="0">
                <a:solidFill>
                  <a:prstClr val="white"/>
                </a:solidFill>
                <a:effectLst>
                  <a:outerShdw blurRad="50800" dist="38100" dir="2700000" algn="tl" rotWithShape="0">
                    <a:srgbClr val="000000">
                      <a:alpha val="43000"/>
                    </a:srgbClr>
                  </a:outerShdw>
                </a:effectLst>
                <a:latin typeface="Optima"/>
                <a:cs typeface="Optima"/>
              </a:rPr>
              <a:t>change </a:t>
            </a:r>
            <a:r>
              <a:rPr lang="en-AU" sz="1400" b="1" dirty="0" smtClean="0">
                <a:solidFill>
                  <a:prstClr val="white"/>
                </a:solidFill>
                <a:effectLst>
                  <a:outerShdw blurRad="50800" dist="38100" dir="2700000" algn="tl" rotWithShape="0">
                    <a:srgbClr val="000000">
                      <a:alpha val="43000"/>
                    </a:srgbClr>
                  </a:outerShdw>
                </a:effectLst>
                <a:latin typeface="Optima"/>
                <a:cs typeface="Optima"/>
              </a:rPr>
              <a:t>progress using Agile-Lean techniques including </a:t>
            </a:r>
            <a:br>
              <a:rPr lang="en-AU" sz="1400" b="1" dirty="0" smtClean="0">
                <a:solidFill>
                  <a:prstClr val="white"/>
                </a:solidFill>
                <a:effectLst>
                  <a:outerShdw blurRad="50800" dist="38100" dir="2700000" algn="tl" rotWithShape="0">
                    <a:srgbClr val="000000">
                      <a:alpha val="43000"/>
                    </a:srgbClr>
                  </a:outerShdw>
                </a:effectLst>
                <a:latin typeface="Optima"/>
                <a:cs typeface="Optima"/>
              </a:rPr>
            </a:br>
            <a:r>
              <a:rPr lang="en-AU" sz="1400" b="1" dirty="0" smtClean="0">
                <a:solidFill>
                  <a:prstClr val="white"/>
                </a:solidFill>
                <a:effectLst>
                  <a:outerShdw blurRad="50800" dist="38100" dir="2700000" algn="tl" rotWithShape="0">
                    <a:srgbClr val="000000">
                      <a:alpha val="43000"/>
                    </a:srgbClr>
                  </a:outerShdw>
                </a:effectLst>
                <a:latin typeface="Optima"/>
                <a:cs typeface="Optima"/>
              </a:rPr>
              <a:t>Transformation Kanban  and Cumulative Flow Diagrams</a:t>
            </a:r>
            <a:endParaRPr lang="en-AU" sz="1400" b="1" dirty="0">
              <a:solidFill>
                <a:prstClr val="white"/>
              </a:solidFill>
              <a:effectLst>
                <a:outerShdw blurRad="50800" dist="38100" dir="2700000" algn="tl" rotWithShape="0">
                  <a:srgbClr val="000000">
                    <a:alpha val="43000"/>
                  </a:srgbClr>
                </a:outerShdw>
              </a:effectLst>
              <a:latin typeface="Optima"/>
              <a:cs typeface="Optima"/>
            </a:endParaRPr>
          </a:p>
        </p:txBody>
      </p:sp>
      <p:sp>
        <p:nvSpPr>
          <p:cNvPr id="4" name="TextBox 3"/>
          <p:cNvSpPr txBox="1"/>
          <p:nvPr/>
        </p:nvSpPr>
        <p:spPr>
          <a:xfrm>
            <a:off x="1580639" y="1434997"/>
            <a:ext cx="999007" cy="276995"/>
          </a:xfrm>
          <a:prstGeom prst="rect">
            <a:avLst/>
          </a:prstGeom>
          <a:noFill/>
        </p:spPr>
        <p:txBody>
          <a:bodyPr wrap="square" lIns="76197" tIns="38098" rIns="76197" bIns="38098" rtlCol="0">
            <a:spAutoFit/>
          </a:bodyPr>
          <a:lstStyle/>
          <a:p>
            <a:pPr algn="ctr"/>
            <a:r>
              <a:rPr lang="en-AU" sz="1300" b="1" dirty="0" smtClean="0">
                <a:latin typeface="Optima"/>
                <a:cs typeface="Optima"/>
              </a:rPr>
              <a:t>Discovery</a:t>
            </a:r>
            <a:endParaRPr lang="en-AU" sz="1300" b="1" dirty="0">
              <a:latin typeface="Optima"/>
              <a:cs typeface="Optima"/>
            </a:endParaRPr>
          </a:p>
        </p:txBody>
      </p:sp>
      <p:sp>
        <p:nvSpPr>
          <p:cNvPr id="19" name="TextBox 18"/>
          <p:cNvSpPr txBox="1"/>
          <p:nvPr/>
        </p:nvSpPr>
        <p:spPr>
          <a:xfrm>
            <a:off x="1580638" y="2273512"/>
            <a:ext cx="980933" cy="276995"/>
          </a:xfrm>
          <a:prstGeom prst="rect">
            <a:avLst/>
          </a:prstGeom>
          <a:noFill/>
        </p:spPr>
        <p:txBody>
          <a:bodyPr wrap="square" lIns="76197" tIns="38098" rIns="76197" bIns="38098" rtlCol="0">
            <a:spAutoFit/>
          </a:bodyPr>
          <a:lstStyle/>
          <a:p>
            <a:pPr algn="ctr"/>
            <a:r>
              <a:rPr lang="en-AU" sz="1300" b="1" dirty="0" smtClean="0">
                <a:latin typeface="Optima"/>
                <a:cs typeface="Optima"/>
              </a:rPr>
              <a:t>Inception</a:t>
            </a:r>
            <a:endParaRPr lang="en-AU" sz="1300" b="1" dirty="0">
              <a:latin typeface="Optima"/>
              <a:cs typeface="Optima"/>
            </a:endParaRPr>
          </a:p>
        </p:txBody>
      </p:sp>
      <p:sp>
        <p:nvSpPr>
          <p:cNvPr id="20" name="TextBox 19"/>
          <p:cNvSpPr txBox="1"/>
          <p:nvPr/>
        </p:nvSpPr>
        <p:spPr>
          <a:xfrm>
            <a:off x="1584634" y="3607370"/>
            <a:ext cx="1110284" cy="276995"/>
          </a:xfrm>
          <a:prstGeom prst="rect">
            <a:avLst/>
          </a:prstGeom>
          <a:noFill/>
        </p:spPr>
        <p:txBody>
          <a:bodyPr wrap="square" lIns="76197" tIns="38098" rIns="76197" bIns="38098" rtlCol="0">
            <a:spAutoFit/>
          </a:bodyPr>
          <a:lstStyle/>
          <a:p>
            <a:pPr algn="ctr"/>
            <a:r>
              <a:rPr lang="en-AU" sz="1300" b="1" dirty="0" smtClean="0">
                <a:latin typeface="Optima"/>
                <a:cs typeface="Optima"/>
              </a:rPr>
              <a:t>Mobilisation</a:t>
            </a:r>
            <a:endParaRPr lang="en-AU" sz="1300" b="1" dirty="0">
              <a:latin typeface="Optima"/>
              <a:cs typeface="Optima"/>
            </a:endParaRPr>
          </a:p>
        </p:txBody>
      </p:sp>
      <p:sp>
        <p:nvSpPr>
          <p:cNvPr id="21" name="TextBox 20"/>
          <p:cNvSpPr txBox="1"/>
          <p:nvPr/>
        </p:nvSpPr>
        <p:spPr>
          <a:xfrm>
            <a:off x="1592396" y="5270065"/>
            <a:ext cx="1068708" cy="276995"/>
          </a:xfrm>
          <a:prstGeom prst="rect">
            <a:avLst/>
          </a:prstGeom>
          <a:noFill/>
        </p:spPr>
        <p:txBody>
          <a:bodyPr wrap="square" lIns="76197" tIns="38098" rIns="76197" bIns="38098" rtlCol="0">
            <a:spAutoFit/>
          </a:bodyPr>
          <a:lstStyle/>
          <a:p>
            <a:pPr algn="ctr"/>
            <a:r>
              <a:rPr lang="en-AU" sz="1300" b="1" dirty="0" smtClean="0">
                <a:latin typeface="Optima"/>
                <a:cs typeface="Optima"/>
              </a:rPr>
              <a:t>Refactoring</a:t>
            </a:r>
            <a:endParaRPr lang="en-AU" sz="1300" b="1" dirty="0">
              <a:latin typeface="Optima"/>
              <a:cs typeface="Optima"/>
            </a:endParaRPr>
          </a:p>
        </p:txBody>
      </p:sp>
      <p:sp>
        <p:nvSpPr>
          <p:cNvPr id="36" name="Pentagon 35"/>
          <p:cNvSpPr/>
          <p:nvPr/>
        </p:nvSpPr>
        <p:spPr>
          <a:xfrm>
            <a:off x="2699413" y="2133730"/>
            <a:ext cx="5649196" cy="696907"/>
          </a:xfrm>
          <a:prstGeom prst="homePlate">
            <a:avLst>
              <a:gd name="adj" fmla="val 2619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Alignment &amp;</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Awareness</a:t>
            </a:r>
          </a:p>
        </p:txBody>
      </p:sp>
      <p:sp>
        <p:nvSpPr>
          <p:cNvPr id="37" name="Pentagon 36"/>
          <p:cNvSpPr/>
          <p:nvPr/>
        </p:nvSpPr>
        <p:spPr>
          <a:xfrm>
            <a:off x="2699414" y="1272093"/>
            <a:ext cx="5382529" cy="686062"/>
          </a:xfrm>
          <a:prstGeom prst="homePlate">
            <a:avLst>
              <a:gd name="adj" fmla="val 26190"/>
            </a:avLst>
          </a:prstGeom>
          <a:solidFill>
            <a:sysClr val="window" lastClr="FFFFFF"/>
          </a:solidFill>
          <a:ln w="25400" cap="flat" cmpd="sng" algn="ctr">
            <a:solidFill>
              <a:srgbClr val="4BACC6"/>
            </a:solidFill>
            <a:prstDash val="solid"/>
          </a:ln>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Assessment &amp;</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Allocation</a:t>
            </a:r>
          </a:p>
        </p:txBody>
      </p:sp>
      <p:sp>
        <p:nvSpPr>
          <p:cNvPr id="38" name="Pentagon 37"/>
          <p:cNvSpPr/>
          <p:nvPr/>
        </p:nvSpPr>
        <p:spPr>
          <a:xfrm>
            <a:off x="2690921" y="3035632"/>
            <a:ext cx="5924842" cy="1647239"/>
          </a:xfrm>
          <a:prstGeom prst="homePlate">
            <a:avLst>
              <a:gd name="adj" fmla="val 13661"/>
            </a:avLst>
          </a:prstGeom>
          <a:gradFill rotWithShape="1">
            <a:gsLst>
              <a:gs pos="0">
                <a:srgbClr val="4BACC6">
                  <a:tint val="100000"/>
                  <a:shade val="100000"/>
                  <a:satMod val="130000"/>
                </a:srgbClr>
              </a:gs>
              <a:gs pos="100000">
                <a:srgbClr val="4BACC6">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Architecture &amp;</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Autonomy</a:t>
            </a:r>
            <a:endParaRPr kumimoji="0" lang="en-AU" sz="11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endParaRPr>
          </a:p>
        </p:txBody>
      </p:sp>
      <p:sp>
        <p:nvSpPr>
          <p:cNvPr id="39" name="Pentagon 38"/>
          <p:cNvSpPr/>
          <p:nvPr/>
        </p:nvSpPr>
        <p:spPr>
          <a:xfrm>
            <a:off x="2739170" y="3912293"/>
            <a:ext cx="5649196" cy="353047"/>
          </a:xfrm>
          <a:prstGeom prst="homePlate">
            <a:avLst>
              <a:gd name="adj" fmla="val 26190"/>
            </a:avLst>
          </a:prstGeom>
          <a:gradFill rotWithShape="1">
            <a:gsLst>
              <a:gs pos="0">
                <a:srgbClr val="4BACC6">
                  <a:tint val="100000"/>
                  <a:shade val="100000"/>
                  <a:satMod val="130000"/>
                </a:srgbClr>
              </a:gs>
              <a:gs pos="100000">
                <a:srgbClr val="4BACC6">
                  <a:tint val="50000"/>
                  <a:shade val="100000"/>
                  <a:satMod val="350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Coaching: </a:t>
            </a:r>
            <a:r>
              <a:rPr kumimoji="0" lang="en-AU" sz="12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Role mentoring &amp; team guidance – learning from experience</a:t>
            </a:r>
          </a:p>
        </p:txBody>
      </p:sp>
      <p:sp>
        <p:nvSpPr>
          <p:cNvPr id="40" name="Pentagon 39"/>
          <p:cNvSpPr/>
          <p:nvPr/>
        </p:nvSpPr>
        <p:spPr>
          <a:xfrm>
            <a:off x="2739169" y="4266312"/>
            <a:ext cx="5649197" cy="344531"/>
          </a:xfrm>
          <a:prstGeom prst="homePlate">
            <a:avLst>
              <a:gd name="adj" fmla="val 26190"/>
            </a:avLst>
          </a:prstGeom>
          <a:gradFill rotWithShape="1">
            <a:gsLst>
              <a:gs pos="0">
                <a:srgbClr val="4BACC6">
                  <a:tint val="100000"/>
                  <a:shade val="100000"/>
                  <a:satMod val="130000"/>
                </a:srgbClr>
              </a:gs>
              <a:gs pos="100000">
                <a:srgbClr val="4BACC6">
                  <a:tint val="50000"/>
                  <a:shade val="100000"/>
                  <a:satMod val="350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Collaboration: </a:t>
            </a:r>
            <a:r>
              <a:rPr kumimoji="0" lang="en-AU" sz="12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Split matured streams; add new resource  – learning by example</a:t>
            </a:r>
          </a:p>
        </p:txBody>
      </p:sp>
      <p:sp>
        <p:nvSpPr>
          <p:cNvPr id="41" name="TextBox 40"/>
          <p:cNvSpPr txBox="1"/>
          <p:nvPr/>
        </p:nvSpPr>
        <p:spPr>
          <a:xfrm>
            <a:off x="3875733" y="1300593"/>
            <a:ext cx="4051247" cy="630938"/>
          </a:xfrm>
          <a:prstGeom prst="rect">
            <a:avLst/>
          </a:prstGeom>
          <a:noFill/>
        </p:spPr>
        <p:txBody>
          <a:bodyPr wrap="square" lIns="76197" tIns="38098" rIns="76197" bIns="38098" rtlCol="0">
            <a:spAutoFit/>
          </a:bodyPr>
          <a:lstStyle/>
          <a:p>
            <a:r>
              <a:rPr lang="en-AU" sz="1200" dirty="0" smtClean="0">
                <a:solidFill>
                  <a:prstClr val="black"/>
                </a:solidFill>
                <a:latin typeface="Optima"/>
                <a:cs typeface="Optima"/>
              </a:rPr>
              <a:t>To open a new scope of </a:t>
            </a:r>
            <a:r>
              <a:rPr lang="en-AU" sz="1200" dirty="0" smtClean="0">
                <a:solidFill>
                  <a:prstClr val="black"/>
                </a:solidFill>
                <a:latin typeface="Optima"/>
                <a:cs typeface="Optima"/>
              </a:rPr>
              <a:t>improvement we </a:t>
            </a:r>
            <a:r>
              <a:rPr lang="en-AU" sz="1200" dirty="0" smtClean="0">
                <a:solidFill>
                  <a:prstClr val="black"/>
                </a:solidFill>
                <a:latin typeface="Optima"/>
                <a:cs typeface="Optima"/>
              </a:rPr>
              <a:t>create a whole-board view of maturity and </a:t>
            </a:r>
            <a:r>
              <a:rPr lang="en-AU" sz="1200" dirty="0" smtClean="0">
                <a:solidFill>
                  <a:prstClr val="black"/>
                </a:solidFill>
                <a:latin typeface="Optima"/>
                <a:cs typeface="Optima"/>
              </a:rPr>
              <a:t>readiness</a:t>
            </a:r>
            <a:r>
              <a:rPr lang="en-AU" sz="1200" dirty="0" smtClean="0">
                <a:solidFill>
                  <a:prstClr val="black"/>
                </a:solidFill>
                <a:latin typeface="Optima"/>
                <a:cs typeface="Optima"/>
              </a:rPr>
              <a:t>, allocating change agents to </a:t>
            </a:r>
            <a:r>
              <a:rPr lang="en-AU" sz="1200" dirty="0" smtClean="0">
                <a:solidFill>
                  <a:prstClr val="black"/>
                </a:solidFill>
                <a:latin typeface="Optima"/>
                <a:cs typeface="Optima"/>
              </a:rPr>
              <a:t>specific numerical business </a:t>
            </a:r>
            <a:r>
              <a:rPr lang="en-AU" sz="1200" dirty="0" smtClean="0">
                <a:solidFill>
                  <a:prstClr val="black"/>
                </a:solidFill>
                <a:latin typeface="Optima"/>
                <a:cs typeface="Optima"/>
              </a:rPr>
              <a:t>and </a:t>
            </a:r>
            <a:r>
              <a:rPr lang="en-AU" sz="1200" dirty="0" smtClean="0">
                <a:solidFill>
                  <a:prstClr val="black"/>
                </a:solidFill>
                <a:latin typeface="Optima"/>
                <a:cs typeface="Optima"/>
              </a:rPr>
              <a:t>tech objectives</a:t>
            </a:r>
            <a:r>
              <a:rPr lang="en-AU" sz="1200" dirty="0" smtClean="0">
                <a:solidFill>
                  <a:prstClr val="black"/>
                </a:solidFill>
                <a:latin typeface="Optima"/>
                <a:cs typeface="Optima"/>
              </a:rPr>
              <a:t>. </a:t>
            </a:r>
            <a:endParaRPr lang="en-AU" sz="1200" dirty="0">
              <a:solidFill>
                <a:prstClr val="black"/>
              </a:solidFill>
              <a:latin typeface="Optima"/>
              <a:cs typeface="Optima"/>
            </a:endParaRPr>
          </a:p>
        </p:txBody>
      </p:sp>
      <p:sp>
        <p:nvSpPr>
          <p:cNvPr id="42" name="TextBox 41"/>
          <p:cNvSpPr txBox="1"/>
          <p:nvPr/>
        </p:nvSpPr>
        <p:spPr>
          <a:xfrm>
            <a:off x="3988583" y="2136578"/>
            <a:ext cx="4306639" cy="630938"/>
          </a:xfrm>
          <a:prstGeom prst="rect">
            <a:avLst/>
          </a:prstGeom>
          <a:noFill/>
        </p:spPr>
        <p:txBody>
          <a:bodyPr wrap="square" lIns="76197" tIns="38098" rIns="76197" bIns="38098" rtlCol="0">
            <a:spAutoFit/>
          </a:bodyPr>
          <a:lstStyle/>
          <a:p>
            <a:r>
              <a:rPr lang="en-AU" sz="1200" dirty="0" smtClean="0">
                <a:solidFill>
                  <a:prstClr val="black"/>
                </a:solidFill>
                <a:latin typeface="Optima"/>
                <a:cs typeface="Optima"/>
              </a:rPr>
              <a:t>Identify and enrol </a:t>
            </a:r>
            <a:r>
              <a:rPr lang="en-AU" sz="1200" dirty="0" smtClean="0">
                <a:solidFill>
                  <a:prstClr val="black"/>
                </a:solidFill>
                <a:latin typeface="Optima"/>
                <a:cs typeface="Optima"/>
              </a:rPr>
              <a:t>objective leaders</a:t>
            </a:r>
            <a:r>
              <a:rPr lang="en-AU" sz="1200" dirty="0" smtClean="0">
                <a:solidFill>
                  <a:prstClr val="black"/>
                </a:solidFill>
                <a:latin typeface="Optima"/>
                <a:cs typeface="Optima"/>
              </a:rPr>
              <a:t>; pair them with change agents. </a:t>
            </a:r>
            <a:r>
              <a:rPr lang="en-AU" sz="1200" dirty="0" smtClean="0">
                <a:solidFill>
                  <a:prstClr val="black"/>
                </a:solidFill>
                <a:latin typeface="Optima"/>
                <a:cs typeface="Optima"/>
              </a:rPr>
              <a:t>Align recipients and leaders by </a:t>
            </a:r>
            <a:r>
              <a:rPr lang="en-AU" sz="1200" dirty="0" smtClean="0">
                <a:solidFill>
                  <a:prstClr val="black"/>
                </a:solidFill>
                <a:latin typeface="Optima"/>
                <a:cs typeface="Optima"/>
              </a:rPr>
              <a:t>training and </a:t>
            </a:r>
            <a:r>
              <a:rPr lang="en-AU" sz="1200" dirty="0" smtClean="0">
                <a:solidFill>
                  <a:prstClr val="black"/>
                </a:solidFill>
                <a:latin typeface="Optima"/>
                <a:cs typeface="Optima"/>
              </a:rPr>
              <a:t>mentoring</a:t>
            </a:r>
            <a:r>
              <a:rPr lang="en-AU" sz="1200" dirty="0" smtClean="0">
                <a:solidFill>
                  <a:prstClr val="black"/>
                </a:solidFill>
                <a:latin typeface="Optima"/>
                <a:cs typeface="Optima"/>
              </a:rPr>
              <a:t>. Establish </a:t>
            </a:r>
            <a:r>
              <a:rPr lang="en-AU" sz="1200" dirty="0" smtClean="0">
                <a:solidFill>
                  <a:prstClr val="black"/>
                </a:solidFill>
                <a:latin typeface="Optima"/>
                <a:cs typeface="Optima"/>
              </a:rPr>
              <a:t>new channels </a:t>
            </a:r>
            <a:r>
              <a:rPr lang="en-AU" sz="1200" dirty="0" smtClean="0">
                <a:solidFill>
                  <a:prstClr val="black"/>
                </a:solidFill>
                <a:latin typeface="Optima"/>
                <a:cs typeface="Optima"/>
              </a:rPr>
              <a:t>for </a:t>
            </a:r>
            <a:r>
              <a:rPr lang="en-AU" sz="1200" dirty="0" smtClean="0">
                <a:solidFill>
                  <a:prstClr val="black"/>
                </a:solidFill>
                <a:latin typeface="Optima"/>
                <a:cs typeface="Optima"/>
              </a:rPr>
              <a:t>direction &amp; support</a:t>
            </a:r>
            <a:r>
              <a:rPr lang="en-AU" sz="1200" dirty="0" smtClean="0">
                <a:solidFill>
                  <a:prstClr val="black"/>
                </a:solidFill>
                <a:latin typeface="Optima"/>
                <a:cs typeface="Optima"/>
              </a:rPr>
              <a:t>. </a:t>
            </a:r>
            <a:endParaRPr lang="en-AU" sz="1200" dirty="0">
              <a:solidFill>
                <a:prstClr val="black"/>
              </a:solidFill>
              <a:latin typeface="Optima"/>
              <a:cs typeface="Optima"/>
            </a:endParaRPr>
          </a:p>
        </p:txBody>
      </p:sp>
      <p:sp>
        <p:nvSpPr>
          <p:cNvPr id="43" name="TextBox 42"/>
          <p:cNvSpPr txBox="1"/>
          <p:nvPr/>
        </p:nvSpPr>
        <p:spPr>
          <a:xfrm>
            <a:off x="4140295" y="3040595"/>
            <a:ext cx="4345338" cy="630938"/>
          </a:xfrm>
          <a:prstGeom prst="rect">
            <a:avLst/>
          </a:prstGeom>
          <a:noFill/>
        </p:spPr>
        <p:txBody>
          <a:bodyPr wrap="square" lIns="76197" tIns="38098" rIns="76197" bIns="38098" rtlCol="0">
            <a:spAutoFit/>
          </a:bodyPr>
          <a:lstStyle/>
          <a:p>
            <a:r>
              <a:rPr lang="en-AU" sz="1200" dirty="0" smtClean="0">
                <a:solidFill>
                  <a:prstClr val="black"/>
                </a:solidFill>
                <a:effectLst>
                  <a:outerShdw blurRad="63500" dir="13500000" kx="2700000" rotWithShape="0">
                    <a:prstClr val="white">
                      <a:alpha val="15000"/>
                    </a:prstClr>
                  </a:outerShdw>
                </a:effectLst>
                <a:latin typeface="Optima"/>
                <a:cs typeface="Optima"/>
              </a:rPr>
              <a:t>Establish a deep but slender “steel thread” </a:t>
            </a:r>
            <a:r>
              <a:rPr lang="en-AU" sz="1200" dirty="0" smtClean="0">
                <a:solidFill>
                  <a:prstClr val="black"/>
                </a:solidFill>
                <a:effectLst>
                  <a:outerShdw blurRad="63500" dir="13500000" kx="2700000" rotWithShape="0">
                    <a:prstClr val="white">
                      <a:alpha val="15000"/>
                    </a:prstClr>
                  </a:outerShdw>
                </a:effectLst>
                <a:latin typeface="Optima"/>
                <a:cs typeface="Optima"/>
              </a:rPr>
              <a:t>enterprise architecture </a:t>
            </a:r>
            <a:r>
              <a:rPr lang="en-AU" sz="1200" dirty="0" smtClean="0">
                <a:solidFill>
                  <a:prstClr val="black"/>
                </a:solidFill>
                <a:effectLst>
                  <a:outerShdw blurRad="63500" dir="13500000" kx="2700000" rotWithShape="0">
                    <a:prstClr val="white">
                      <a:alpha val="15000"/>
                    </a:prstClr>
                  </a:outerShdw>
                </a:effectLst>
                <a:latin typeface="Optima"/>
                <a:cs typeface="Optima"/>
              </a:rPr>
              <a:t>for triple loop learning. </a:t>
            </a:r>
            <a:r>
              <a:rPr lang="en-AU" sz="1200" dirty="0" smtClean="0">
                <a:solidFill>
                  <a:prstClr val="black"/>
                </a:solidFill>
                <a:effectLst>
                  <a:outerShdw blurRad="63500" dir="13500000" kx="2700000" rotWithShape="0">
                    <a:prstClr val="white">
                      <a:alpha val="15000"/>
                    </a:prstClr>
                  </a:outerShdw>
                </a:effectLst>
                <a:latin typeface="Optima"/>
                <a:cs typeface="Optima"/>
              </a:rPr>
              <a:t>Assist in direct </a:t>
            </a:r>
            <a:r>
              <a:rPr lang="en-AU" sz="1200" dirty="0" smtClean="0">
                <a:solidFill>
                  <a:prstClr val="black"/>
                </a:solidFill>
                <a:effectLst>
                  <a:outerShdw blurRad="63500" dir="13500000" kx="2700000" rotWithShape="0">
                    <a:prstClr val="white">
                      <a:alpha val="15000"/>
                    </a:prstClr>
                  </a:outerShdw>
                </a:effectLst>
                <a:latin typeface="Optima"/>
                <a:cs typeface="Optima"/>
              </a:rPr>
              <a:t>interaction of </a:t>
            </a:r>
            <a:r>
              <a:rPr lang="en-AU" sz="1200" dirty="0" smtClean="0">
                <a:solidFill>
                  <a:prstClr val="black"/>
                </a:solidFill>
                <a:effectLst>
                  <a:outerShdw blurRad="63500" dir="13500000" kx="2700000" rotWithShape="0">
                    <a:prstClr val="white">
                      <a:alpha val="15000"/>
                    </a:prstClr>
                  </a:outerShdw>
                </a:effectLst>
                <a:latin typeface="Optima"/>
                <a:cs typeface="Optima"/>
              </a:rPr>
              <a:t>teams, streams </a:t>
            </a:r>
            <a:r>
              <a:rPr lang="en-AU" sz="1200" dirty="0" smtClean="0">
                <a:solidFill>
                  <a:prstClr val="black"/>
                </a:solidFill>
                <a:effectLst>
                  <a:outerShdw blurRad="63500" dir="13500000" kx="2700000" rotWithShape="0">
                    <a:prstClr val="white">
                      <a:alpha val="15000"/>
                    </a:prstClr>
                  </a:outerShdw>
                </a:effectLst>
                <a:latin typeface="Optima"/>
                <a:cs typeface="Optima"/>
              </a:rPr>
              <a:t>and </a:t>
            </a:r>
            <a:r>
              <a:rPr lang="en-AU" sz="1200" dirty="0" smtClean="0">
                <a:solidFill>
                  <a:prstClr val="black"/>
                </a:solidFill>
                <a:effectLst>
                  <a:outerShdw blurRad="63500" dir="13500000" kx="2700000" rotWithShape="0">
                    <a:prstClr val="white">
                      <a:alpha val="15000"/>
                    </a:prstClr>
                  </a:outerShdw>
                </a:effectLst>
                <a:latin typeface="Optima"/>
                <a:cs typeface="Optima"/>
              </a:rPr>
              <a:t>portfolios </a:t>
            </a:r>
            <a:r>
              <a:rPr lang="en-AU" sz="1200" dirty="0" smtClean="0">
                <a:solidFill>
                  <a:prstClr val="black"/>
                </a:solidFill>
                <a:effectLst>
                  <a:outerShdw blurRad="63500" dir="13500000" kx="2700000" rotWithShape="0">
                    <a:prstClr val="white">
                      <a:alpha val="15000"/>
                    </a:prstClr>
                  </a:outerShdw>
                </a:effectLst>
                <a:latin typeface="Optima"/>
                <a:cs typeface="Optima"/>
              </a:rPr>
              <a:t>in two </a:t>
            </a:r>
            <a:r>
              <a:rPr lang="en-AU" sz="1200" dirty="0" smtClean="0">
                <a:solidFill>
                  <a:prstClr val="black"/>
                </a:solidFill>
                <a:effectLst>
                  <a:outerShdw blurRad="63500" dir="13500000" kx="2700000" rotWithShape="0">
                    <a:prstClr val="white">
                      <a:alpha val="15000"/>
                    </a:prstClr>
                  </a:outerShdw>
                </a:effectLst>
                <a:latin typeface="Optima"/>
                <a:cs typeface="Optima"/>
              </a:rPr>
              <a:t>learning aspects. </a:t>
            </a:r>
            <a:endParaRPr lang="en-AU" sz="1200" dirty="0">
              <a:solidFill>
                <a:prstClr val="black"/>
              </a:solidFill>
              <a:effectLst>
                <a:outerShdw blurRad="63500" dir="13500000" kx="2700000" rotWithShape="0">
                  <a:prstClr val="white">
                    <a:alpha val="15000"/>
                  </a:prstClr>
                </a:outerShdw>
              </a:effectLst>
              <a:latin typeface="Optima"/>
              <a:cs typeface="Optima"/>
            </a:endParaRPr>
          </a:p>
        </p:txBody>
      </p:sp>
      <p:sp>
        <p:nvSpPr>
          <p:cNvPr id="44" name="Pentagon 43"/>
          <p:cNvSpPr/>
          <p:nvPr/>
        </p:nvSpPr>
        <p:spPr>
          <a:xfrm>
            <a:off x="2661104" y="4842800"/>
            <a:ext cx="6358193" cy="1050895"/>
          </a:xfrm>
          <a:prstGeom prst="homePlate">
            <a:avLst>
              <a:gd name="adj" fmla="val 26190"/>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lIns="76194" tIns="38097" rIns="76194" bIns="38097" anchor="ctr"/>
          <a:lstStyle/>
          <a:p>
            <a:pPr marL="0" marR="0" lvl="0" indent="0" defTabSz="457182"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smtClean="0">
              <a:ln>
                <a:noFill/>
              </a:ln>
              <a:solidFill>
                <a:schemeClr val="bg1"/>
              </a:solidFill>
              <a:effectLst>
                <a:outerShdw blurRad="63500" dir="13500000" kx="2700000" rotWithShape="0">
                  <a:prstClr val="white">
                    <a:alpha val="15000"/>
                  </a:prstClr>
                </a:outerShdw>
              </a:effectLst>
              <a:uLnTx/>
              <a:uFillTx/>
              <a:latin typeface="Optima"/>
              <a:ea typeface=""/>
              <a:cs typeface="Optima"/>
            </a:endParaRPr>
          </a:p>
          <a:p>
            <a:pPr marL="0" marR="0" lvl="0" indent="0" defTabSz="457182"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chemeClr val="bg1"/>
                </a:solidFill>
                <a:effectLst>
                  <a:outerShdw blurRad="63500" dir="13500000" kx="2700000" rotWithShape="0">
                    <a:prstClr val="white">
                      <a:alpha val="15000"/>
                    </a:prstClr>
                  </a:outerShdw>
                </a:effectLst>
                <a:uLnTx/>
                <a:uFillTx/>
                <a:latin typeface="Optima"/>
                <a:ea typeface=""/>
                <a:cs typeface="Optima"/>
              </a:rPr>
              <a:t>Analytics &amp;</a:t>
            </a:r>
          </a:p>
          <a:p>
            <a:pPr marL="0" marR="0" lvl="0" indent="0" defTabSz="457182"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chemeClr val="bg1"/>
                </a:solidFill>
                <a:effectLst>
                  <a:outerShdw blurRad="63500" dir="13500000" kx="2700000" rotWithShape="0">
                    <a:prstClr val="white">
                      <a:alpha val="15000"/>
                    </a:prstClr>
                  </a:outerShdw>
                </a:effectLst>
                <a:uLnTx/>
                <a:uFillTx/>
                <a:latin typeface="Optima"/>
                <a:ea typeface=""/>
                <a:cs typeface="Optima"/>
              </a:rPr>
              <a:t>Acceleration</a:t>
            </a:r>
          </a:p>
          <a:p>
            <a:pPr marL="0" marR="0" lvl="0" indent="0" defTabSz="457182"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smtClean="0">
              <a:ln>
                <a:solidFill>
                  <a:srgbClr val="FFFFFF"/>
                </a:solidFill>
              </a:ln>
              <a:solidFill>
                <a:schemeClr val="bg1"/>
              </a:solidFill>
              <a:effectLst>
                <a:outerShdw blurRad="50800" dist="38100" dir="2700000" algn="tl" rotWithShape="0">
                  <a:srgbClr val="000000">
                    <a:alpha val="43000"/>
                  </a:srgbClr>
                </a:outerShdw>
              </a:effectLst>
              <a:uLnTx/>
              <a:uFillTx/>
              <a:latin typeface="Optima"/>
              <a:ea typeface=""/>
              <a:cs typeface="Optima"/>
            </a:endParaRPr>
          </a:p>
        </p:txBody>
      </p:sp>
      <p:sp>
        <p:nvSpPr>
          <p:cNvPr id="45" name="TextBox 44"/>
          <p:cNvSpPr txBox="1"/>
          <p:nvPr/>
        </p:nvSpPr>
        <p:spPr>
          <a:xfrm>
            <a:off x="4330048" y="4871725"/>
            <a:ext cx="4456143" cy="1184940"/>
          </a:xfrm>
          <a:prstGeom prst="rect">
            <a:avLst/>
          </a:prstGeom>
          <a:noFill/>
        </p:spPr>
        <p:txBody>
          <a:bodyPr wrap="square" lIns="76197" tIns="38098" rIns="76197" bIns="38098" rtlCol="0">
            <a:spAutoFit/>
          </a:bodyPr>
          <a:lstStyle/>
          <a:p>
            <a:r>
              <a:rPr lang="en-AU" sz="1200" dirty="0" smtClean="0">
                <a:solidFill>
                  <a:schemeClr val="bg1"/>
                </a:solidFill>
                <a:effectLst>
                  <a:outerShdw blurRad="63500" dir="13500000" kx="2700000" rotWithShape="0">
                    <a:prstClr val="white">
                      <a:alpha val="15000"/>
                    </a:prstClr>
                  </a:outerShdw>
                </a:effectLst>
                <a:latin typeface="Optima"/>
                <a:cs typeface="Optima"/>
              </a:rPr>
              <a:t>Establish DRIs. </a:t>
            </a:r>
            <a:r>
              <a:rPr lang="en-AU" sz="1200" dirty="0" smtClean="0">
                <a:solidFill>
                  <a:schemeClr val="bg1"/>
                </a:solidFill>
                <a:effectLst>
                  <a:outerShdw blurRad="63500" dir="13500000" kx="2700000" rotWithShape="0">
                    <a:prstClr val="white">
                      <a:alpha val="15000"/>
                    </a:prstClr>
                  </a:outerShdw>
                </a:effectLst>
                <a:latin typeface="Optima"/>
                <a:cs typeface="Optima"/>
              </a:rPr>
              <a:t>Openly share </a:t>
            </a:r>
            <a:r>
              <a:rPr lang="en-AU" sz="1200" dirty="0" smtClean="0">
                <a:solidFill>
                  <a:schemeClr val="bg1"/>
                </a:solidFill>
                <a:effectLst>
                  <a:outerShdw blurRad="63500" dir="13500000" kx="2700000" rotWithShape="0">
                    <a:prstClr val="white">
                      <a:alpha val="15000"/>
                    </a:prstClr>
                  </a:outerShdw>
                </a:effectLst>
                <a:latin typeface="Optima"/>
                <a:cs typeface="Optima"/>
              </a:rPr>
              <a:t>actionable </a:t>
            </a:r>
            <a:r>
              <a:rPr lang="en-AU" sz="1200" dirty="0" smtClean="0">
                <a:solidFill>
                  <a:schemeClr val="bg1"/>
                </a:solidFill>
                <a:effectLst>
                  <a:outerShdw blurRad="63500" dir="13500000" kx="2700000" rotWithShape="0">
                    <a:prstClr val="white">
                      <a:alpha val="15000"/>
                    </a:prstClr>
                  </a:outerShdw>
                </a:effectLst>
                <a:latin typeface="Optima"/>
                <a:cs typeface="Optima"/>
              </a:rPr>
              <a:t>financial and service performance analytics. Rebase individual KPIs on </a:t>
            </a:r>
            <a:r>
              <a:rPr lang="en-AU" sz="1200" dirty="0" smtClean="0">
                <a:solidFill>
                  <a:schemeClr val="bg1"/>
                </a:solidFill>
                <a:effectLst>
                  <a:outerShdw blurRad="63500" dir="13500000" kx="2700000" rotWithShape="0">
                    <a:prstClr val="white">
                      <a:alpha val="15000"/>
                    </a:prstClr>
                  </a:outerShdw>
                </a:effectLst>
                <a:latin typeface="Optima"/>
                <a:cs typeface="Optima"/>
              </a:rPr>
              <a:t>team and </a:t>
            </a:r>
            <a:r>
              <a:rPr lang="en-AU" sz="1200" dirty="0" smtClean="0">
                <a:solidFill>
                  <a:schemeClr val="bg1"/>
                </a:solidFill>
                <a:effectLst>
                  <a:outerShdw blurRad="63500" dir="13500000" kx="2700000" rotWithShape="0">
                    <a:prstClr val="white">
                      <a:alpha val="15000"/>
                    </a:prstClr>
                  </a:outerShdw>
                </a:effectLst>
                <a:latin typeface="Optima"/>
                <a:cs typeface="Optima"/>
              </a:rPr>
              <a:t>business throughput to motivate </a:t>
            </a:r>
            <a:r>
              <a:rPr lang="en-AU" sz="1200" dirty="0" smtClean="0">
                <a:solidFill>
                  <a:schemeClr val="bg1"/>
                </a:solidFill>
                <a:effectLst>
                  <a:outerShdw blurRad="63500" dir="13500000" kx="2700000" rotWithShape="0">
                    <a:prstClr val="white">
                      <a:alpha val="15000"/>
                    </a:prstClr>
                  </a:outerShdw>
                </a:effectLst>
                <a:latin typeface="Optima"/>
                <a:cs typeface="Optima"/>
              </a:rPr>
              <a:t>collaboration</a:t>
            </a:r>
            <a:r>
              <a:rPr lang="en-AU" sz="1200" dirty="0" smtClean="0">
                <a:solidFill>
                  <a:schemeClr val="bg1"/>
                </a:solidFill>
                <a:effectLst>
                  <a:outerShdw blurRad="63500" dir="13500000" kx="2700000" rotWithShape="0">
                    <a:prstClr val="white">
                      <a:alpha val="15000"/>
                    </a:prstClr>
                  </a:outerShdw>
                </a:effectLst>
                <a:latin typeface="Optima"/>
                <a:cs typeface="Optima"/>
              </a:rPr>
              <a:t>. </a:t>
            </a:r>
            <a:r>
              <a:rPr lang="en-AU" sz="1200" dirty="0" smtClean="0">
                <a:solidFill>
                  <a:schemeClr val="bg1"/>
                </a:solidFill>
                <a:effectLst>
                  <a:outerShdw blurRad="63500" dir="13500000" kx="2700000" rotWithShape="0">
                    <a:prstClr val="white">
                      <a:alpha val="15000"/>
                    </a:prstClr>
                  </a:outerShdw>
                </a:effectLst>
                <a:latin typeface="Optima"/>
                <a:cs typeface="Optima"/>
              </a:rPr>
              <a:t>Facilitate high cadence retrospectives,  chapters, guilds and open spaces to accelerate the flow of learnings.</a:t>
            </a:r>
            <a:endParaRPr lang="en-AU" sz="1200" dirty="0">
              <a:solidFill>
                <a:schemeClr val="bg1"/>
              </a:solidFill>
              <a:effectLst>
                <a:outerShdw blurRad="63500" dir="13500000" kx="2700000" rotWithShape="0">
                  <a:prstClr val="white">
                    <a:alpha val="15000"/>
                  </a:prstClr>
                </a:outerShdw>
              </a:effectLst>
              <a:latin typeface="Optima"/>
              <a:cs typeface="Optima"/>
            </a:endParaRPr>
          </a:p>
          <a:p>
            <a:endParaRPr lang="en-AU" sz="1200" dirty="0">
              <a:ln>
                <a:solidFill>
                  <a:srgbClr val="FFFFFF"/>
                </a:solidFill>
              </a:ln>
              <a:solidFill>
                <a:schemeClr val="bg1"/>
              </a:solidFill>
              <a:effectLst>
                <a:outerShdw blurRad="50800" dist="38100" dir="2700000" algn="tl" rotWithShape="0">
                  <a:srgbClr val="000000">
                    <a:alpha val="43000"/>
                  </a:srgbClr>
                </a:outerShdw>
              </a:effectLst>
              <a:latin typeface="Optima"/>
              <a:cs typeface="Optima"/>
            </a:endParaRPr>
          </a:p>
        </p:txBody>
      </p:sp>
    </p:spTree>
    <p:extLst>
      <p:ext uri="{BB962C8B-B14F-4D97-AF65-F5344CB8AC3E}">
        <p14:creationId xmlns:p14="http://schemas.microsoft.com/office/powerpoint/2010/main" val="8717051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422130"/>
            <a:ext cx="7366000" cy="533400"/>
          </a:xfrm>
        </p:spPr>
        <p:txBody>
          <a:bodyPr>
            <a:noAutofit/>
          </a:bodyPr>
          <a:lstStyle/>
          <a:p>
            <a:r>
              <a:rPr lang="en-US" sz="3600" b="0" dirty="0"/>
              <a:t>Example </a:t>
            </a:r>
            <a:r>
              <a:rPr lang="en-US" sz="3600" b="0" dirty="0" smtClean="0"/>
              <a:t>Coordination Kanban</a:t>
            </a:r>
            <a:endParaRPr lang="en-US" sz="3600" b="0" dirty="0"/>
          </a:p>
        </p:txBody>
      </p:sp>
      <p:sp>
        <p:nvSpPr>
          <p:cNvPr id="4" name="TextBox 3"/>
          <p:cNvSpPr txBox="1"/>
          <p:nvPr/>
        </p:nvSpPr>
        <p:spPr>
          <a:xfrm>
            <a:off x="-33046" y="2099115"/>
            <a:ext cx="1679429" cy="3739481"/>
          </a:xfrm>
          <a:prstGeom prst="rect">
            <a:avLst/>
          </a:prstGeom>
          <a:noFill/>
        </p:spPr>
        <p:txBody>
          <a:bodyPr wrap="square" lIns="76197" tIns="38098" rIns="76197" bIns="38098" rtlCol="0">
            <a:spAutoFit/>
          </a:bodyPr>
          <a:lstStyle/>
          <a:p>
            <a:pPr algn="ctr"/>
            <a:r>
              <a:rPr lang="en-US" sz="1400" b="1" dirty="0" smtClean="0">
                <a:latin typeface="Optima"/>
                <a:cs typeface="Optima"/>
              </a:rPr>
              <a:t>Sample coordination </a:t>
            </a:r>
            <a:r>
              <a:rPr lang="en-US" sz="1400" b="1" dirty="0" err="1">
                <a:latin typeface="Optima"/>
                <a:cs typeface="Optima"/>
              </a:rPr>
              <a:t>k</a:t>
            </a:r>
            <a:r>
              <a:rPr lang="en-US" sz="1400" b="1" dirty="0" err="1" smtClean="0">
                <a:latin typeface="Optima"/>
                <a:cs typeface="Optima"/>
              </a:rPr>
              <a:t>anban</a:t>
            </a:r>
            <a:r>
              <a:rPr lang="en-US" sz="1400" b="1" dirty="0" smtClean="0">
                <a:latin typeface="Optima"/>
                <a:cs typeface="Optima"/>
              </a:rPr>
              <a:t> with </a:t>
            </a:r>
            <a:r>
              <a:rPr lang="en-US" sz="1400" b="1" dirty="0" smtClean="0">
                <a:latin typeface="Optima"/>
                <a:cs typeface="Optima"/>
              </a:rPr>
              <a:t>a population of Change </a:t>
            </a:r>
            <a:r>
              <a:rPr lang="en-US" sz="1400" b="1" dirty="0" smtClean="0">
                <a:latin typeface="Optima"/>
                <a:cs typeface="Optima"/>
              </a:rPr>
              <a:t>Stories</a:t>
            </a:r>
            <a:r>
              <a:rPr lang="en-US" sz="1400" b="1" dirty="0" smtClean="0">
                <a:latin typeface="Optima"/>
                <a:cs typeface="Optima"/>
              </a:rPr>
              <a:t>.</a:t>
            </a:r>
            <a:endParaRPr lang="en-US" sz="1400" b="1" dirty="0" smtClean="0">
              <a:latin typeface="Optima"/>
              <a:cs typeface="Optima"/>
            </a:endParaRPr>
          </a:p>
          <a:p>
            <a:pPr algn="ctr"/>
            <a:endParaRPr lang="en-US" sz="1400" b="1" dirty="0">
              <a:latin typeface="Optima"/>
              <a:cs typeface="Optima"/>
            </a:endParaRPr>
          </a:p>
          <a:p>
            <a:pPr algn="ctr"/>
            <a:r>
              <a:rPr lang="en-US" sz="1400" b="1" dirty="0" smtClean="0">
                <a:latin typeface="Optima"/>
                <a:cs typeface="Optima"/>
              </a:rPr>
              <a:t>The </a:t>
            </a:r>
            <a:r>
              <a:rPr lang="en-US" sz="1400" b="1" dirty="0" smtClean="0">
                <a:latin typeface="Optima"/>
                <a:cs typeface="Optima"/>
              </a:rPr>
              <a:t>coloured labels are Change </a:t>
            </a:r>
            <a:r>
              <a:rPr lang="en-US" sz="1400" b="1" dirty="0" smtClean="0">
                <a:latin typeface="Optima"/>
                <a:cs typeface="Optima"/>
              </a:rPr>
              <a:t>Epics.</a:t>
            </a:r>
            <a:endParaRPr lang="en-US" sz="1400" b="1" dirty="0" smtClean="0">
              <a:latin typeface="Optima"/>
              <a:cs typeface="Optima"/>
            </a:endParaRPr>
          </a:p>
          <a:p>
            <a:pPr algn="ctr"/>
            <a:endParaRPr lang="en-US" sz="1400" b="1" dirty="0">
              <a:latin typeface="Optima"/>
              <a:cs typeface="Optima"/>
            </a:endParaRPr>
          </a:p>
          <a:p>
            <a:pPr algn="ctr"/>
            <a:r>
              <a:rPr lang="en-US" sz="1400" b="1" dirty="0" smtClean="0">
                <a:latin typeface="Optima"/>
                <a:cs typeface="Optima"/>
              </a:rPr>
              <a:t>This change workflow is </a:t>
            </a:r>
            <a:r>
              <a:rPr lang="en-US" sz="1400" b="1" dirty="0" smtClean="0">
                <a:latin typeface="Optima"/>
                <a:cs typeface="Optima"/>
              </a:rPr>
              <a:t>not prescriptive, but ensures we </a:t>
            </a:r>
            <a:r>
              <a:rPr lang="en-US" sz="1400" b="1" dirty="0" smtClean="0">
                <a:latin typeface="Optima"/>
                <a:cs typeface="Optima"/>
              </a:rPr>
              <a:t>consider all essential </a:t>
            </a:r>
            <a:r>
              <a:rPr lang="en-US" sz="1400" b="1" dirty="0" smtClean="0">
                <a:latin typeface="Optima"/>
                <a:cs typeface="Optima"/>
              </a:rPr>
              <a:t>steps in completing change stories.</a:t>
            </a:r>
            <a:endParaRPr lang="en-US" sz="1400" b="1" dirty="0">
              <a:latin typeface="Optima"/>
              <a:cs typeface="Optima"/>
            </a:endParaRPr>
          </a:p>
        </p:txBody>
      </p:sp>
      <p:pic>
        <p:nvPicPr>
          <p:cNvPr id="9" name="Picture 8" descr="Screen Shot 2015-10-08 at 1.50.54 pm.png"/>
          <p:cNvPicPr>
            <a:picLocks noChangeAspect="1"/>
          </p:cNvPicPr>
          <p:nvPr/>
        </p:nvPicPr>
        <p:blipFill rotWithShape="1">
          <a:blip r:embed="rId2">
            <a:extLst>
              <a:ext uri="{28A0092B-C50C-407E-A947-70E740481C1C}">
                <a14:useLocalDpi xmlns:a14="http://schemas.microsoft.com/office/drawing/2010/main" val="0"/>
              </a:ext>
            </a:extLst>
          </a:blip>
          <a:srcRect r="37753"/>
          <a:stretch/>
        </p:blipFill>
        <p:spPr>
          <a:xfrm>
            <a:off x="1900373" y="1016001"/>
            <a:ext cx="6898431" cy="5217489"/>
          </a:xfrm>
          <a:prstGeom prst="rect">
            <a:avLst/>
          </a:prstGeom>
        </p:spPr>
      </p:pic>
    </p:spTree>
    <p:extLst>
      <p:ext uri="{BB962C8B-B14F-4D97-AF65-F5344CB8AC3E}">
        <p14:creationId xmlns:p14="http://schemas.microsoft.com/office/powerpoint/2010/main" val="206297432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4800" cap="none" noProof="0" dirty="0" smtClean="0">
                <a:latin typeface="Optima"/>
                <a:cs typeface="Optima"/>
              </a:rPr>
              <a:t>XSCALE Course Outlines</a:t>
            </a:r>
            <a:endParaRPr lang="en-AU" sz="4800" cap="none" noProof="0" dirty="0">
              <a:latin typeface="Optima"/>
              <a:cs typeface="Optima"/>
            </a:endParaRPr>
          </a:p>
        </p:txBody>
      </p:sp>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Tree>
    <p:extLst>
      <p:ext uri="{BB962C8B-B14F-4D97-AF65-F5344CB8AC3E}">
        <p14:creationId xmlns:p14="http://schemas.microsoft.com/office/powerpoint/2010/main" val="1272039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9456" y="-182880"/>
            <a:ext cx="9521952" cy="71810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12" name="Picture 11"/>
          <p:cNvPicPr>
            <a:picLocks noChangeAspect="1"/>
          </p:cNvPicPr>
          <p:nvPr/>
        </p:nvPicPr>
        <p:blipFill>
          <a:blip r:embed="rId3"/>
          <a:stretch>
            <a:fillRect/>
          </a:stretch>
        </p:blipFill>
        <p:spPr>
          <a:xfrm>
            <a:off x="188956" y="737539"/>
            <a:ext cx="6110251" cy="2329769"/>
          </a:xfrm>
          <a:prstGeom prst="rect">
            <a:avLst/>
          </a:prstGeom>
        </p:spPr>
      </p:pic>
      <p:pic>
        <p:nvPicPr>
          <p:cNvPr id="6" name="Picture 5"/>
          <p:cNvPicPr>
            <a:picLocks noChangeAspect="1"/>
          </p:cNvPicPr>
          <p:nvPr/>
        </p:nvPicPr>
        <p:blipFill>
          <a:blip r:embed="rId4"/>
          <a:stretch>
            <a:fillRect/>
          </a:stretch>
        </p:blipFill>
        <p:spPr>
          <a:xfrm>
            <a:off x="2619889" y="3229223"/>
            <a:ext cx="3203444" cy="2702948"/>
          </a:xfrm>
          <a:prstGeom prst="rect">
            <a:avLst/>
          </a:prstGeom>
        </p:spPr>
      </p:pic>
      <p:grpSp>
        <p:nvGrpSpPr>
          <p:cNvPr id="15" name="Group 14"/>
          <p:cNvGrpSpPr/>
          <p:nvPr/>
        </p:nvGrpSpPr>
        <p:grpSpPr>
          <a:xfrm>
            <a:off x="1959194" y="2705909"/>
            <a:ext cx="2593664" cy="3586417"/>
            <a:chOff x="2535149" y="-199732"/>
            <a:chExt cx="4090009" cy="5655506"/>
          </a:xfrm>
        </p:grpSpPr>
        <p:grpSp>
          <p:nvGrpSpPr>
            <p:cNvPr id="16" name="Group 15"/>
            <p:cNvGrpSpPr/>
            <p:nvPr/>
          </p:nvGrpSpPr>
          <p:grpSpPr>
            <a:xfrm>
              <a:off x="2535149" y="-199732"/>
              <a:ext cx="4090009" cy="5655506"/>
              <a:chOff x="2394703" y="194222"/>
              <a:chExt cx="4343443" cy="6005941"/>
            </a:xfrm>
          </p:grpSpPr>
          <p:pic>
            <p:nvPicPr>
              <p:cNvPr id="18" name="Picture 17"/>
              <p:cNvPicPr>
                <a:picLocks noChangeAspect="1"/>
              </p:cNvPicPr>
              <p:nvPr/>
            </p:nvPicPr>
            <p:blipFill>
              <a:blip r:embed="rId5"/>
              <a:stretch>
                <a:fillRect/>
              </a:stretch>
            </p:blipFill>
            <p:spPr>
              <a:xfrm>
                <a:off x="2394703" y="194222"/>
                <a:ext cx="4343443" cy="6005941"/>
              </a:xfrm>
              <a:prstGeom prst="rect">
                <a:avLst/>
              </a:prstGeom>
            </p:spPr>
          </p:pic>
          <p:sp>
            <p:nvSpPr>
              <p:cNvPr id="19" name="Oval 18"/>
              <p:cNvSpPr/>
              <p:nvPr/>
            </p:nvSpPr>
            <p:spPr>
              <a:xfrm>
                <a:off x="5059282" y="1441429"/>
                <a:ext cx="669848" cy="681130"/>
              </a:xfrm>
              <a:prstGeom prst="ellipse">
                <a:avLst/>
              </a:prstGeom>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AU" sz="675" b="1" dirty="0">
                    <a:solidFill>
                      <a:prstClr val="white"/>
                    </a:solidFill>
                    <a:latin typeface="Optima" charset="0"/>
                    <a:ea typeface="Optima" charset="0"/>
                    <a:cs typeface="Optima" charset="0"/>
                  </a:rPr>
                  <a:t>BUILD</a:t>
                </a:r>
              </a:p>
            </p:txBody>
          </p:sp>
          <p:sp>
            <p:nvSpPr>
              <p:cNvPr id="20" name="Oval 19"/>
              <p:cNvSpPr/>
              <p:nvPr/>
            </p:nvSpPr>
            <p:spPr>
              <a:xfrm>
                <a:off x="3316424" y="1431025"/>
                <a:ext cx="691535" cy="691535"/>
              </a:xfrm>
              <a:prstGeom prst="ellipse">
                <a:avLst/>
              </a:prstGeom>
              <a:solidFill>
                <a:srgbClr val="57CCD4"/>
              </a:solidFill>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AU" sz="675" b="1" dirty="0">
                    <a:solidFill>
                      <a:prstClr val="white"/>
                    </a:solidFill>
                    <a:latin typeface="Optima" charset="0"/>
                    <a:ea typeface="Optima" charset="0"/>
                    <a:cs typeface="Optima" charset="0"/>
                  </a:rPr>
                  <a:t>LEARN</a:t>
                </a:r>
              </a:p>
            </p:txBody>
          </p:sp>
          <p:grpSp>
            <p:nvGrpSpPr>
              <p:cNvPr id="21" name="Group 20"/>
              <p:cNvGrpSpPr/>
              <p:nvPr/>
            </p:nvGrpSpPr>
            <p:grpSpPr>
              <a:xfrm>
                <a:off x="4087778" y="2821083"/>
                <a:ext cx="953517" cy="717927"/>
                <a:chOff x="2328418" y="4029877"/>
                <a:chExt cx="1567456" cy="1180177"/>
              </a:xfrm>
            </p:grpSpPr>
            <p:sp>
              <p:nvSpPr>
                <p:cNvPr id="26" name="Oval 25"/>
                <p:cNvSpPr/>
                <p:nvPr/>
              </p:nvSpPr>
              <p:spPr>
                <a:xfrm>
                  <a:off x="2506001" y="4029877"/>
                  <a:ext cx="1180178" cy="1180177"/>
                </a:xfrm>
                <a:prstGeom prst="ellipse">
                  <a:avLst/>
                </a:prstGeom>
                <a:solidFill>
                  <a:srgbClr val="64CE0D"/>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AU" sz="900" b="1" dirty="0">
                    <a:solidFill>
                      <a:prstClr val="white"/>
                    </a:solidFill>
                    <a:latin typeface="Optima" charset="0"/>
                    <a:ea typeface="Optima" charset="0"/>
                    <a:cs typeface="Optima" charset="0"/>
                  </a:endParaRPr>
                </a:p>
              </p:txBody>
            </p:sp>
            <p:sp>
              <p:nvSpPr>
                <p:cNvPr id="27" name="TextBox 26"/>
                <p:cNvSpPr txBox="1"/>
                <p:nvPr/>
              </p:nvSpPr>
              <p:spPr>
                <a:xfrm>
                  <a:off x="2328418" y="4427963"/>
                  <a:ext cx="1567456" cy="540137"/>
                </a:xfrm>
                <a:prstGeom prst="rect">
                  <a:avLst/>
                </a:prstGeom>
                <a:noFill/>
              </p:spPr>
              <p:txBody>
                <a:bodyPr wrap="none" rtlCol="0">
                  <a:spAutoFit/>
                </a:bodyPr>
                <a:lstStyle/>
                <a:p>
                  <a:pPr algn="ctr"/>
                  <a:r>
                    <a:rPr lang="en-AU" sz="675" b="1" dirty="0">
                      <a:solidFill>
                        <a:prstClr val="white"/>
                      </a:solidFill>
                      <a:latin typeface="Optima" charset="0"/>
                      <a:ea typeface="Optima" charset="0"/>
                      <a:cs typeface="Optima" charset="0"/>
                    </a:rPr>
                    <a:t>MEASURE</a:t>
                  </a:r>
                  <a:endParaRPr lang="en-AU" sz="375" b="1" dirty="0">
                    <a:solidFill>
                      <a:prstClr val="white"/>
                    </a:solidFill>
                    <a:latin typeface="Optima" charset="0"/>
                    <a:ea typeface="Optima" charset="0"/>
                    <a:cs typeface="Optima" charset="0"/>
                  </a:endParaRPr>
                </a:p>
              </p:txBody>
            </p:sp>
          </p:grpSp>
          <p:sp>
            <p:nvSpPr>
              <p:cNvPr id="22" name="Oval 21"/>
              <p:cNvSpPr/>
              <p:nvPr/>
            </p:nvSpPr>
            <p:spPr>
              <a:xfrm>
                <a:off x="4303459" y="1058202"/>
                <a:ext cx="528811" cy="549596"/>
              </a:xfrm>
              <a:prstGeom prst="ellipse">
                <a:avLst/>
              </a:prstGeom>
              <a:solidFill>
                <a:srgbClr val="809A98"/>
              </a:solidFill>
            </p:spPr>
            <p:style>
              <a:lnRef idx="3">
                <a:schemeClr val="lt1"/>
              </a:lnRef>
              <a:fillRef idx="1">
                <a:schemeClr val="accent1"/>
              </a:fillRef>
              <a:effectRef idx="1">
                <a:schemeClr val="accent1"/>
              </a:effectRef>
              <a:fontRef idx="minor">
                <a:schemeClr val="lt1"/>
              </a:fontRef>
            </p:style>
            <p:txBody>
              <a:bodyPr wrap="none" lIns="0" tIns="0" rIns="0" bIns="0" rtlCol="0" anchor="ctr"/>
              <a:lstStyle/>
              <a:p>
                <a:pPr algn="ctr"/>
                <a:r>
                  <a:rPr lang="en-US" sz="788" b="1" dirty="0">
                    <a:solidFill>
                      <a:prstClr val="white"/>
                    </a:solidFill>
                    <a:latin typeface="Optima" charset="0"/>
                    <a:ea typeface="Optima" charset="0"/>
                    <a:cs typeface="Optima" charset="0"/>
                  </a:rPr>
                  <a:t>TESTS</a:t>
                </a:r>
              </a:p>
            </p:txBody>
          </p:sp>
          <p:sp>
            <p:nvSpPr>
              <p:cNvPr id="23" name="Oval 22"/>
              <p:cNvSpPr/>
              <p:nvPr/>
            </p:nvSpPr>
            <p:spPr>
              <a:xfrm>
                <a:off x="3760689" y="2308705"/>
                <a:ext cx="512373" cy="526808"/>
              </a:xfrm>
              <a:prstGeom prst="ellipse">
                <a:avLst/>
              </a:prstGeom>
              <a:solidFill>
                <a:srgbClr val="809A98"/>
              </a:solidFill>
            </p:spPr>
            <p:style>
              <a:lnRef idx="3">
                <a:schemeClr val="lt1"/>
              </a:lnRef>
              <a:fillRef idx="1">
                <a:schemeClr val="accent1"/>
              </a:fillRef>
              <a:effectRef idx="1">
                <a:schemeClr val="accent1"/>
              </a:effectRef>
              <a:fontRef idx="minor">
                <a:schemeClr val="lt1"/>
              </a:fontRef>
            </p:style>
            <p:txBody>
              <a:bodyPr wrap="none" lIns="0" tIns="0" rIns="0" bIns="0" rtlCol="0" anchor="ctr"/>
              <a:lstStyle/>
              <a:p>
                <a:pPr algn="ctr"/>
                <a:r>
                  <a:rPr lang="en-US" sz="788" b="1" dirty="0">
                    <a:solidFill>
                      <a:prstClr val="white"/>
                    </a:solidFill>
                    <a:latin typeface="Optima" charset="0"/>
                    <a:ea typeface="Optima" charset="0"/>
                    <a:cs typeface="Optima" charset="0"/>
                  </a:rPr>
                  <a:t>DATA</a:t>
                </a:r>
              </a:p>
            </p:txBody>
          </p:sp>
          <p:sp>
            <p:nvSpPr>
              <p:cNvPr id="24" name="Oval 23"/>
              <p:cNvSpPr/>
              <p:nvPr/>
            </p:nvSpPr>
            <p:spPr>
              <a:xfrm>
                <a:off x="4873887" y="2312469"/>
                <a:ext cx="515412" cy="512638"/>
              </a:xfrm>
              <a:prstGeom prst="ellipse">
                <a:avLst/>
              </a:prstGeom>
              <a:solidFill>
                <a:srgbClr val="809A98"/>
              </a:solidFill>
            </p:spPr>
            <p:style>
              <a:lnRef idx="3">
                <a:schemeClr val="lt1"/>
              </a:lnRef>
              <a:fillRef idx="1">
                <a:schemeClr val="accent1"/>
              </a:fillRef>
              <a:effectRef idx="1">
                <a:schemeClr val="accent1"/>
              </a:effectRef>
              <a:fontRef idx="minor">
                <a:schemeClr val="lt1"/>
              </a:fontRef>
            </p:style>
            <p:txBody>
              <a:bodyPr wrap="none" lIns="0" tIns="0" rIns="0" bIns="0" rtlCol="0" anchor="ctr"/>
              <a:lstStyle/>
              <a:p>
                <a:pPr algn="ctr"/>
                <a:r>
                  <a:rPr lang="en-US" sz="788" b="1" dirty="0">
                    <a:solidFill>
                      <a:prstClr val="white"/>
                    </a:solidFill>
                    <a:latin typeface="Optima" charset="0"/>
                    <a:ea typeface="Optima" charset="0"/>
                    <a:cs typeface="Optima" charset="0"/>
                  </a:rPr>
                  <a:t>CODE</a:t>
                </a:r>
              </a:p>
            </p:txBody>
          </p:sp>
          <p:sp>
            <p:nvSpPr>
              <p:cNvPr id="25" name="Oval 24"/>
              <p:cNvSpPr/>
              <p:nvPr/>
            </p:nvSpPr>
            <p:spPr>
              <a:xfrm>
                <a:off x="4147088" y="1667729"/>
                <a:ext cx="829658" cy="818049"/>
              </a:xfrm>
              <a:prstGeom prst="ellipse">
                <a:avLst/>
              </a:prstGeom>
              <a:ln w="38100">
                <a:solidFill>
                  <a:schemeClr val="bg1"/>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endParaRPr lang="en-AU" sz="525" b="1" dirty="0">
                  <a:solidFill>
                    <a:prstClr val="black"/>
                  </a:solidFill>
                  <a:latin typeface="Optima" charset="0"/>
                  <a:ea typeface="Optima" charset="0"/>
                  <a:cs typeface="Optima" charset="0"/>
                </a:endParaRPr>
              </a:p>
            </p:txBody>
          </p:sp>
        </p:grpSp>
        <p:sp>
          <p:nvSpPr>
            <p:cNvPr id="17" name="TextBox 16"/>
            <p:cNvSpPr txBox="1"/>
            <p:nvPr/>
          </p:nvSpPr>
          <p:spPr>
            <a:xfrm>
              <a:off x="4095314" y="1434004"/>
              <a:ext cx="966130" cy="309405"/>
            </a:xfrm>
            <a:prstGeom prst="rect">
              <a:avLst/>
            </a:prstGeom>
            <a:noFill/>
          </p:spPr>
          <p:txBody>
            <a:bodyPr wrap="none" rtlCol="0">
              <a:spAutoFit/>
            </a:bodyPr>
            <a:lstStyle/>
            <a:p>
              <a:pPr algn="ctr"/>
              <a:r>
                <a:rPr lang="en-AU" sz="675" b="1" dirty="0">
                  <a:solidFill>
                    <a:prstClr val="black"/>
                  </a:solidFill>
                  <a:latin typeface="Optima" charset="0"/>
                  <a:ea typeface="Optima" charset="0"/>
                  <a:cs typeface="Optima" charset="0"/>
                </a:rPr>
                <a:t>REFACTOR</a:t>
              </a:r>
              <a:endParaRPr lang="en-AU" sz="375" b="1" dirty="0">
                <a:solidFill>
                  <a:prstClr val="black"/>
                </a:solidFill>
                <a:latin typeface="Optima" charset="0"/>
                <a:ea typeface="Optima" charset="0"/>
                <a:cs typeface="Optima" charset="0"/>
              </a:endParaRPr>
            </a:p>
          </p:txBody>
        </p:sp>
      </p:grpSp>
      <p:grpSp>
        <p:nvGrpSpPr>
          <p:cNvPr id="28" name="Group 27"/>
          <p:cNvGrpSpPr/>
          <p:nvPr/>
        </p:nvGrpSpPr>
        <p:grpSpPr>
          <a:xfrm>
            <a:off x="5981619" y="2217016"/>
            <a:ext cx="2940892" cy="3458906"/>
            <a:chOff x="8172168" y="1559800"/>
            <a:chExt cx="3921189" cy="4898319"/>
          </a:xfrm>
        </p:grpSpPr>
        <p:sp>
          <p:nvSpPr>
            <p:cNvPr id="29" name="TextBox 28"/>
            <p:cNvSpPr txBox="1"/>
            <p:nvPr/>
          </p:nvSpPr>
          <p:spPr>
            <a:xfrm>
              <a:off x="8501476" y="3290106"/>
              <a:ext cx="2298065" cy="1699842"/>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P</a:t>
              </a:r>
              <a:r>
                <a:rPr lang="en-US" sz="3600" dirty="0">
                  <a:solidFill>
                    <a:prstClr val="white"/>
                  </a:solidFill>
                  <a:latin typeface="Optima" charset="0"/>
                  <a:ea typeface="Optima" charset="0"/>
                  <a:cs typeface="Optima" charset="0"/>
                </a:rPr>
                <a:t>roduct</a:t>
              </a:r>
            </a:p>
          </p:txBody>
        </p:sp>
        <p:sp>
          <p:nvSpPr>
            <p:cNvPr id="30" name="Rectangle 29"/>
            <p:cNvSpPr/>
            <p:nvPr/>
          </p:nvSpPr>
          <p:spPr>
            <a:xfrm>
              <a:off x="8172168" y="1559800"/>
              <a:ext cx="3426578" cy="2092114"/>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31" name="TextBox 30"/>
            <p:cNvSpPr txBox="1"/>
            <p:nvPr/>
          </p:nvSpPr>
          <p:spPr>
            <a:xfrm>
              <a:off x="8393199" y="4758277"/>
              <a:ext cx="3700158" cy="1699842"/>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M</a:t>
              </a:r>
              <a:r>
                <a:rPr lang="en-US" sz="3600" dirty="0">
                  <a:solidFill>
                    <a:prstClr val="white"/>
                  </a:solidFill>
                  <a:latin typeface="Optima" charset="0"/>
                  <a:ea typeface="Optima" charset="0"/>
                  <a:cs typeface="Optima" charset="0"/>
                </a:rPr>
                <a:t>anagement</a:t>
              </a:r>
            </a:p>
          </p:txBody>
        </p:sp>
      </p:grpSp>
    </p:spTree>
    <p:extLst>
      <p:ext uri="{BB962C8B-B14F-4D97-AF65-F5344CB8AC3E}">
        <p14:creationId xmlns:p14="http://schemas.microsoft.com/office/powerpoint/2010/main" val="91763974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99590" y="698500"/>
            <a:ext cx="7251700" cy="5461000"/>
          </a:xfrm>
          <a:prstGeom prst="rect">
            <a:avLst/>
          </a:prstGeom>
        </p:spPr>
      </p:pic>
      <p:grpSp>
        <p:nvGrpSpPr>
          <p:cNvPr id="56" name="Group 55"/>
          <p:cNvGrpSpPr/>
          <p:nvPr/>
        </p:nvGrpSpPr>
        <p:grpSpPr>
          <a:xfrm>
            <a:off x="7171703" y="314852"/>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63" name="TextBox 62"/>
          <p:cNvSpPr txBox="1"/>
          <p:nvPr/>
        </p:nvSpPr>
        <p:spPr>
          <a:xfrm>
            <a:off x="-33046" y="2091553"/>
            <a:ext cx="1728554" cy="3524038"/>
          </a:xfrm>
          <a:prstGeom prst="rect">
            <a:avLst/>
          </a:prstGeom>
          <a:noFill/>
        </p:spPr>
        <p:txBody>
          <a:bodyPr wrap="square" lIns="76197" tIns="38098" rIns="76197" bIns="38098" rtlCol="0">
            <a:spAutoFit/>
          </a:bodyPr>
          <a:lstStyle/>
          <a:p>
            <a:r>
              <a:rPr lang="en-US" sz="1400" b="1" dirty="0">
                <a:solidFill>
                  <a:prstClr val="white"/>
                </a:solidFill>
                <a:effectLst>
                  <a:outerShdw blurRad="50800" dist="38100" dir="2700000" algn="tl" rotWithShape="0">
                    <a:srgbClr val="000000">
                      <a:alpha val="43000"/>
                    </a:srgbClr>
                  </a:outerShdw>
                </a:effectLst>
                <a:latin typeface="Optima"/>
                <a:cs typeface="Optima"/>
              </a:rPr>
              <a:t>How</a:t>
            </a:r>
            <a:r>
              <a:rPr lang="en-US" sz="1400" dirty="0">
                <a:solidFill>
                  <a:prstClr val="white"/>
                </a:solidFill>
                <a:effectLst>
                  <a:outerShdw blurRad="50800" dist="38100" dir="2700000" algn="tl" rotWithShape="0">
                    <a:srgbClr val="000000">
                      <a:alpha val="43000"/>
                    </a:srgbClr>
                  </a:outerShdw>
                </a:effectLst>
                <a:latin typeface="Optima"/>
                <a:cs typeface="Optima"/>
              </a:rPr>
              <a:t> </a:t>
            </a:r>
            <a:r>
              <a:rPr lang="en-US" sz="1400" dirty="0" smtClean="0">
                <a:solidFill>
                  <a:prstClr val="white"/>
                </a:solidFill>
                <a:effectLst>
                  <a:outerShdw blurRad="50800" dist="38100" dir="2700000" algn="tl" rotWithShape="0">
                    <a:srgbClr val="000000">
                      <a:alpha val="43000"/>
                    </a:srgbClr>
                  </a:outerShdw>
                </a:effectLst>
                <a:latin typeface="Optima"/>
                <a:cs typeface="Optima"/>
              </a:rPr>
              <a:t>do you design </a:t>
            </a:r>
            <a:r>
              <a:rPr lang="en-US" sz="1400" dirty="0">
                <a:solidFill>
                  <a:prstClr val="white"/>
                </a:solidFill>
                <a:effectLst>
                  <a:outerShdw blurRad="50800" dist="38100" dir="2700000" algn="tl" rotWithShape="0">
                    <a:srgbClr val="000000">
                      <a:alpha val="43000"/>
                    </a:srgbClr>
                  </a:outerShdw>
                </a:effectLst>
                <a:latin typeface="Optima"/>
                <a:cs typeface="Optima"/>
              </a:rPr>
              <a:t>an ecosystem for exponential </a:t>
            </a:r>
            <a:r>
              <a:rPr lang="en-US" sz="1400" dirty="0" smtClean="0">
                <a:solidFill>
                  <a:prstClr val="white"/>
                </a:solidFill>
                <a:effectLst>
                  <a:outerShdw blurRad="50800" dist="38100" dir="2700000" algn="tl" rotWithShape="0">
                    <a:srgbClr val="000000">
                      <a:alpha val="43000"/>
                    </a:srgbClr>
                  </a:outerShdw>
                </a:effectLst>
                <a:latin typeface="Optima"/>
                <a:cs typeface="Optima"/>
              </a:rPr>
              <a:t>growth</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do you open </a:t>
            </a:r>
            <a:r>
              <a:rPr lang="en-US" sz="1400" dirty="0">
                <a:solidFill>
                  <a:prstClr val="white"/>
                </a:solidFill>
                <a:effectLst>
                  <a:outerShdw blurRad="50800" dist="38100" dir="2700000" algn="tl" rotWithShape="0">
                    <a:srgbClr val="000000">
                      <a:alpha val="43000"/>
                    </a:srgbClr>
                  </a:outerShdw>
                </a:effectLst>
                <a:latin typeface="Optima"/>
                <a:cs typeface="Optima"/>
              </a:rPr>
              <a:t>a market bottleneck</a:t>
            </a:r>
            <a:r>
              <a:rPr lang="en-US" sz="1400" b="1" dirty="0">
                <a:solidFill>
                  <a:prstClr val="white"/>
                </a:solidFill>
                <a:effectLst>
                  <a:outerShdw blurRad="50800" dist="38100" dir="2700000" algn="tl" rotWithShape="0">
                    <a:srgbClr val="000000">
                      <a:alpha val="43000"/>
                    </a:srgbClr>
                  </a:outerShdw>
                </a:effectLst>
                <a:latin typeface="Optima"/>
                <a:cs typeface="Optima"/>
              </a:rPr>
              <a:t>?</a:t>
            </a:r>
            <a:r>
              <a:rPr lang="en-US" sz="1400" dirty="0">
                <a:solidFill>
                  <a:prstClr val="white"/>
                </a:solidFill>
                <a:effectLst>
                  <a:outerShdw blurRad="50800" dist="38100" dir="2700000" algn="tl" rotWithShape="0">
                    <a:srgbClr val="000000">
                      <a:alpha val="43000"/>
                    </a:srgbClr>
                  </a:outerShdw>
                </a:effectLst>
                <a:latin typeface="Optima"/>
                <a:cs typeface="Optima"/>
              </a:rPr>
              <a:t>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measure &amp; maximise ROI</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boil down business drivers for market impact</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get business, design and tech authorities to align doing so</a:t>
            </a:r>
            <a:r>
              <a:rPr lang="en-US" sz="1400" b="1" dirty="0">
                <a:solidFill>
                  <a:prstClr val="white"/>
                </a:solidFill>
                <a:effectLst>
                  <a:outerShdw blurRad="50800" dist="38100" dir="2700000" algn="tl" rotWithShape="0">
                    <a:srgbClr val="000000">
                      <a:alpha val="43000"/>
                    </a:srgbClr>
                  </a:outerShdw>
                </a:effectLst>
                <a:latin typeface="Optima"/>
                <a:cs typeface="Optima"/>
              </a:rPr>
              <a:t>?</a:t>
            </a:r>
          </a:p>
        </p:txBody>
      </p:sp>
      <p:sp>
        <p:nvSpPr>
          <p:cNvPr id="64" name="Title 1"/>
          <p:cNvSpPr txBox="1">
            <a:spLocks/>
          </p:cNvSpPr>
          <p:nvPr/>
        </p:nvSpPr>
        <p:spPr>
          <a:xfrm>
            <a:off x="1854708" y="364746"/>
            <a:ext cx="5128593" cy="848968"/>
          </a:xfrm>
          <a:prstGeom prst="rect">
            <a:avLst/>
          </a:prstGeom>
        </p:spPr>
        <p:txBody>
          <a:bodyPr vert="horz" lIns="91408" tIns="45704" rIns="91408" bIns="45704"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1600" dirty="0" smtClean="0">
                <a:solidFill>
                  <a:prstClr val="black"/>
                </a:solidFill>
                <a:latin typeface="Optima"/>
                <a:cs typeface="Optima"/>
              </a:rPr>
              <a:t>XPM is a practice pattern language to </a:t>
            </a:r>
            <a:r>
              <a:rPr lang="en-US" sz="1600" dirty="0">
                <a:solidFill>
                  <a:prstClr val="black"/>
                </a:solidFill>
                <a:latin typeface="Optima"/>
                <a:cs typeface="Optima"/>
              </a:rPr>
              <a:t>continuously align </a:t>
            </a:r>
            <a:r>
              <a:rPr lang="en-US" sz="1600" dirty="0" smtClean="0">
                <a:solidFill>
                  <a:prstClr val="black"/>
                </a:solidFill>
                <a:latin typeface="Optima"/>
                <a:cs typeface="Optima"/>
              </a:rPr>
              <a:t>tech, business, and design leaders into a team of peers focused breadth-first on maximizing throughput for market impact, ecosystems growth and ROI.</a:t>
            </a:r>
            <a:endParaRPr lang="en-US" sz="1600" dirty="0">
              <a:solidFill>
                <a:prstClr val="black"/>
              </a:solidFill>
              <a:latin typeface="Optima"/>
              <a:cs typeface="Optima"/>
            </a:endParaRPr>
          </a:p>
        </p:txBody>
      </p:sp>
    </p:spTree>
    <p:extLst>
      <p:ext uri="{BB962C8B-B14F-4D97-AF65-F5344CB8AC3E}">
        <p14:creationId xmlns:p14="http://schemas.microsoft.com/office/powerpoint/2010/main" val="5111468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Product Management Course Summary</a:t>
            </a:r>
            <a:endParaRPr lang="en-US" dirty="0"/>
          </a:p>
        </p:txBody>
      </p:sp>
      <p:sp>
        <p:nvSpPr>
          <p:cNvPr id="3" name="Content Placeholder 2"/>
          <p:cNvSpPr>
            <a:spLocks noGrp="1"/>
          </p:cNvSpPr>
          <p:nvPr>
            <p:ph idx="1"/>
          </p:nvPr>
        </p:nvSpPr>
        <p:spPr>
          <a:xfrm>
            <a:off x="1621536" y="541973"/>
            <a:ext cx="3564199" cy="5429250"/>
          </a:xfrm>
        </p:spPr>
        <p:txBody>
          <a:bodyPr>
            <a:noAutofit/>
          </a:bodyPr>
          <a:lstStyle/>
          <a:p>
            <a:pPr marL="0" indent="0">
              <a:buNone/>
            </a:pPr>
            <a:r>
              <a:rPr lang="en-US" sz="1100" dirty="0" smtClean="0"/>
              <a:t>Agile </a:t>
            </a:r>
            <a:r>
              <a:rPr lang="en-US" sz="1100" dirty="0"/>
              <a:t>Delivery is a hill-climbing method. It can deliver a minimum viable foothill of value when there’s a maximum market-impact mountain right next door. </a:t>
            </a:r>
            <a:endParaRPr lang="en-US" sz="1100" dirty="0" smtClean="0"/>
          </a:p>
          <a:p>
            <a:r>
              <a:rPr lang="en-US" sz="1100" dirty="0" smtClean="0"/>
              <a:t>Without </a:t>
            </a:r>
            <a:r>
              <a:rPr lang="en-US" sz="1100" dirty="0"/>
              <a:t>data-driven, breadth-first, high-impact product management, even the best Product Owner has no way to win. Turning business drivers and market bottlenecks into product backlogs is a problem Scrum, SAFe or LeSS were designed to create, not solve. Without the solution, an Agile team will efficiently deliver the wrong product.</a:t>
            </a:r>
          </a:p>
          <a:p>
            <a:r>
              <a:rPr lang="en-US" sz="1100" dirty="0"/>
              <a:t>XPM brings together business leaders, design experts and tech authorities into a team of peers called a Product Squad.  Product Squads apply simple, lightweight ceremonies that focus breadth-first on disruption of your market. As a traditional product manager/owner, you're often the scapegoat for someone else's confused business direction. This way XPM makes you a servant-leader for a team of peers rapidly sharing innovation and learnings in order to drive tangible digital disruption to </a:t>
            </a:r>
            <a:r>
              <a:rPr lang="en-US" sz="1100" dirty="0" smtClean="0"/>
              <a:t>market.</a:t>
            </a:r>
          </a:p>
          <a:p>
            <a:pPr marL="0" indent="0">
              <a:buNone/>
            </a:pPr>
            <a:endParaRPr lang="en-US" sz="1100" b="1" dirty="0" smtClean="0"/>
          </a:p>
          <a:p>
            <a:pPr marL="0" indent="0">
              <a:buNone/>
            </a:pPr>
            <a:r>
              <a:rPr lang="en-US" sz="1100" b="1" dirty="0" smtClean="0"/>
              <a:t>Case </a:t>
            </a:r>
            <a:r>
              <a:rPr lang="en-US" sz="1100" b="1" dirty="0"/>
              <a:t>Study: Kaching</a:t>
            </a:r>
            <a:endParaRPr lang="en-US" sz="1100" dirty="0"/>
          </a:p>
          <a:p>
            <a:pPr marL="0" indent="0">
              <a:buNone/>
            </a:pPr>
            <a:r>
              <a:rPr lang="en-US" sz="1100" dirty="0"/>
              <a:t>XSCALE was invented on CBA's “Kaching” program, an Agile experiment the bank began in 2012. Kaching was the  first practical person-to-person payments app in Australia. Winning a dozen external product awards and going green across the board in the bank's Program Steering Group, it won the CBA Group CIO award for Best Program in the Bank in 2012. A year later it was rebranded “The CBA Mobile App”, valued at $9 Billion. If you’re a CBA customer, Kaching is the secret name of the app in your pocket today</a:t>
            </a:r>
            <a:r>
              <a:rPr lang="en-US" sz="1100" dirty="0" smtClean="0"/>
              <a:t>.</a:t>
            </a:r>
            <a:endParaRPr lang="en-US" sz="1100" dirty="0"/>
          </a:p>
        </p:txBody>
      </p:sp>
      <p:sp>
        <p:nvSpPr>
          <p:cNvPr id="4" name="Content Placeholder 3"/>
          <p:cNvSpPr>
            <a:spLocks noGrp="1"/>
          </p:cNvSpPr>
          <p:nvPr>
            <p:ph idx="11"/>
          </p:nvPr>
        </p:nvSpPr>
        <p:spPr>
          <a:xfrm>
            <a:off x="5185736" y="541972"/>
            <a:ext cx="3894763" cy="5566219"/>
          </a:xfrm>
        </p:spPr>
        <p:txBody>
          <a:bodyPr>
            <a:noAutofit/>
          </a:bodyPr>
          <a:lstStyle/>
          <a:p>
            <a:pPr marL="0" indent="0">
              <a:buNone/>
            </a:pPr>
            <a:r>
              <a:rPr lang="en-US" sz="1100" dirty="0"/>
              <a:t>Kaching and the other programs in the big 4 banks in 2012 was the way it iteratively refined its product definition, release plan and feature priorities. Kaching applied an Agile process </a:t>
            </a:r>
            <a:r>
              <a:rPr lang="en-US" sz="1100" dirty="0" smtClean="0"/>
              <a:t>that used numbers to harness the best thinking of all team members and stakeholders - technical, business and design. </a:t>
            </a:r>
            <a:r>
              <a:rPr lang="en-US" sz="1100" dirty="0"/>
              <a:t>That's what XPM's about. </a:t>
            </a:r>
          </a:p>
          <a:p>
            <a:endParaRPr lang="en-US" sz="1100" b="1" dirty="0" smtClean="0"/>
          </a:p>
          <a:p>
            <a:pPr marL="0" indent="0">
              <a:buNone/>
            </a:pPr>
            <a:r>
              <a:rPr lang="en-US" sz="1100" b="1" dirty="0" smtClean="0"/>
              <a:t>XPM Practices</a:t>
            </a:r>
            <a:endParaRPr lang="en-US" sz="1100" dirty="0"/>
          </a:p>
          <a:p>
            <a:r>
              <a:rPr lang="en-US" sz="1100" b="1" dirty="0" smtClean="0"/>
              <a:t>Pirate </a:t>
            </a:r>
            <a:r>
              <a:rPr lang="en-US" sz="1100" b="1" dirty="0"/>
              <a:t>Canvas</a:t>
            </a:r>
            <a:r>
              <a:rPr lang="en-US" sz="1100" dirty="0"/>
              <a:t> shows you which market bottleneck your product has to attack next. It measures and maximises the market fit of your business case, quantifies the real business drivers and constraints, and generates an "Epic Landscape" that aligns all stakeholders to a common vision on a single sheet of paper</a:t>
            </a:r>
            <a:r>
              <a:rPr lang="en-US" sz="1100" dirty="0" smtClean="0"/>
              <a:t>.</a:t>
            </a:r>
          </a:p>
          <a:p>
            <a:endParaRPr lang="en-US" sz="1100" dirty="0" smtClean="0"/>
          </a:p>
          <a:p>
            <a:r>
              <a:rPr lang="en-US" sz="1100" b="1" dirty="0" smtClean="0"/>
              <a:t>Impact </a:t>
            </a:r>
            <a:r>
              <a:rPr lang="en-US" sz="1100" b="1" dirty="0"/>
              <a:t>Mapping</a:t>
            </a:r>
            <a:r>
              <a:rPr lang="en-US" sz="1100" dirty="0"/>
              <a:t> questions the business value of your Epics. It forces you to understand where you have assumptions and gaps in your subject matter expertise that must be filled to avoid building an irrelevant or needlessly limited product. And takes your Product Squad one step further into aligning their frames of reference, which is critical to avoiding subsequent analysis paralysis</a:t>
            </a:r>
            <a:r>
              <a:rPr lang="en-US" sz="1100" dirty="0" smtClean="0"/>
              <a:t>.</a:t>
            </a:r>
          </a:p>
          <a:p>
            <a:endParaRPr lang="en-US" sz="1100" dirty="0"/>
          </a:p>
          <a:p>
            <a:r>
              <a:rPr lang="en-US" sz="1100" b="1" dirty="0" smtClean="0"/>
              <a:t>Behavior Analysis</a:t>
            </a:r>
            <a:r>
              <a:rPr lang="en-US" sz="1100" dirty="0" smtClean="0"/>
              <a:t> starts with patterns for mapping epics to features. It elaborates the INVEST properties per feature in a normal form, then categorizes acceptance criteria according to cross-cutting themes. These themes represent categories of acceptance criteria covering all testable interactions between the product and key user personas, architectural dependencies, non-functional attributes and business rules.</a:t>
            </a:r>
          </a:p>
        </p:txBody>
      </p:sp>
      <p:sp>
        <p:nvSpPr>
          <p:cNvPr id="5" name="TextBox 4"/>
          <p:cNvSpPr txBox="1"/>
          <p:nvPr/>
        </p:nvSpPr>
        <p:spPr>
          <a:xfrm>
            <a:off x="-33046" y="2091553"/>
            <a:ext cx="1728554" cy="3524038"/>
          </a:xfrm>
          <a:prstGeom prst="rect">
            <a:avLst/>
          </a:prstGeom>
          <a:noFill/>
        </p:spPr>
        <p:txBody>
          <a:bodyPr wrap="square" lIns="76197" tIns="38098" rIns="76197" bIns="38098" rtlCol="0">
            <a:spAutoFit/>
          </a:bodyPr>
          <a:lstStyle/>
          <a:p>
            <a:r>
              <a:rPr lang="en-US" sz="1400" b="1" dirty="0">
                <a:solidFill>
                  <a:prstClr val="white"/>
                </a:solidFill>
                <a:effectLst>
                  <a:outerShdw blurRad="50800" dist="38100" dir="2700000" algn="tl" rotWithShape="0">
                    <a:srgbClr val="000000">
                      <a:alpha val="43000"/>
                    </a:srgbClr>
                  </a:outerShdw>
                </a:effectLst>
                <a:latin typeface="Optima"/>
                <a:cs typeface="Optima"/>
              </a:rPr>
              <a:t>How</a:t>
            </a:r>
            <a:r>
              <a:rPr lang="en-US" sz="1400" dirty="0">
                <a:solidFill>
                  <a:prstClr val="white"/>
                </a:solidFill>
                <a:effectLst>
                  <a:outerShdw blurRad="50800" dist="38100" dir="2700000" algn="tl" rotWithShape="0">
                    <a:srgbClr val="000000">
                      <a:alpha val="43000"/>
                    </a:srgbClr>
                  </a:outerShdw>
                </a:effectLst>
                <a:latin typeface="Optima"/>
                <a:cs typeface="Optima"/>
              </a:rPr>
              <a:t> </a:t>
            </a:r>
            <a:r>
              <a:rPr lang="en-US" sz="1400" dirty="0" smtClean="0">
                <a:solidFill>
                  <a:prstClr val="white"/>
                </a:solidFill>
                <a:effectLst>
                  <a:outerShdw blurRad="50800" dist="38100" dir="2700000" algn="tl" rotWithShape="0">
                    <a:srgbClr val="000000">
                      <a:alpha val="43000"/>
                    </a:srgbClr>
                  </a:outerShdw>
                </a:effectLst>
                <a:latin typeface="Optima"/>
                <a:cs typeface="Optima"/>
              </a:rPr>
              <a:t>do you design </a:t>
            </a:r>
            <a:r>
              <a:rPr lang="en-US" sz="1400" dirty="0">
                <a:solidFill>
                  <a:prstClr val="white"/>
                </a:solidFill>
                <a:effectLst>
                  <a:outerShdw blurRad="50800" dist="38100" dir="2700000" algn="tl" rotWithShape="0">
                    <a:srgbClr val="000000">
                      <a:alpha val="43000"/>
                    </a:srgbClr>
                  </a:outerShdw>
                </a:effectLst>
                <a:latin typeface="Optima"/>
                <a:cs typeface="Optima"/>
              </a:rPr>
              <a:t>an ecosystem for exponential </a:t>
            </a:r>
            <a:r>
              <a:rPr lang="en-US" sz="1400" dirty="0" smtClean="0">
                <a:solidFill>
                  <a:prstClr val="white"/>
                </a:solidFill>
                <a:effectLst>
                  <a:outerShdw blurRad="50800" dist="38100" dir="2700000" algn="tl" rotWithShape="0">
                    <a:srgbClr val="000000">
                      <a:alpha val="43000"/>
                    </a:srgbClr>
                  </a:outerShdw>
                </a:effectLst>
                <a:latin typeface="Optima"/>
                <a:cs typeface="Optima"/>
              </a:rPr>
              <a:t>growth</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do you open </a:t>
            </a:r>
            <a:r>
              <a:rPr lang="en-US" sz="1400" dirty="0">
                <a:solidFill>
                  <a:prstClr val="white"/>
                </a:solidFill>
                <a:effectLst>
                  <a:outerShdw blurRad="50800" dist="38100" dir="2700000" algn="tl" rotWithShape="0">
                    <a:srgbClr val="000000">
                      <a:alpha val="43000"/>
                    </a:srgbClr>
                  </a:outerShdw>
                </a:effectLst>
                <a:latin typeface="Optima"/>
                <a:cs typeface="Optima"/>
              </a:rPr>
              <a:t>a market bottleneck</a:t>
            </a:r>
            <a:r>
              <a:rPr lang="en-US" sz="1400" b="1" dirty="0">
                <a:solidFill>
                  <a:prstClr val="white"/>
                </a:solidFill>
                <a:effectLst>
                  <a:outerShdw blurRad="50800" dist="38100" dir="2700000" algn="tl" rotWithShape="0">
                    <a:srgbClr val="000000">
                      <a:alpha val="43000"/>
                    </a:srgbClr>
                  </a:outerShdw>
                </a:effectLst>
                <a:latin typeface="Optima"/>
                <a:cs typeface="Optima"/>
              </a:rPr>
              <a:t>?</a:t>
            </a:r>
            <a:r>
              <a:rPr lang="en-US" sz="1400" dirty="0">
                <a:solidFill>
                  <a:prstClr val="white"/>
                </a:solidFill>
                <a:effectLst>
                  <a:outerShdw blurRad="50800" dist="38100" dir="2700000" algn="tl" rotWithShape="0">
                    <a:srgbClr val="000000">
                      <a:alpha val="43000"/>
                    </a:srgbClr>
                  </a:outerShdw>
                </a:effectLst>
                <a:latin typeface="Optima"/>
                <a:cs typeface="Optima"/>
              </a:rPr>
              <a:t>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measure &amp; maximise ROI</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boil down business drivers for market impact</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get business, design and tech authorities to align doing so</a:t>
            </a:r>
            <a:r>
              <a:rPr lang="en-US" sz="1400" b="1" dirty="0">
                <a:solidFill>
                  <a:prstClr val="white"/>
                </a:solidFill>
                <a:effectLst>
                  <a:outerShdw blurRad="50800" dist="38100" dir="2700000" algn="tl" rotWithShape="0">
                    <a:srgbClr val="000000">
                      <a:alpha val="43000"/>
                    </a:srgbClr>
                  </a:outerShdw>
                </a:effectLst>
                <a:latin typeface="Optima"/>
                <a:cs typeface="Optima"/>
              </a:rPr>
              <a:t>?</a:t>
            </a:r>
          </a:p>
        </p:txBody>
      </p:sp>
    </p:spTree>
    <p:extLst>
      <p:ext uri="{BB962C8B-B14F-4D97-AF65-F5344CB8AC3E}">
        <p14:creationId xmlns:p14="http://schemas.microsoft.com/office/powerpoint/2010/main" val="138255046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XPM Course Summary (continued)</a:t>
            </a:r>
            <a:endParaRPr lang="en-US" dirty="0"/>
          </a:p>
        </p:txBody>
      </p:sp>
      <p:sp>
        <p:nvSpPr>
          <p:cNvPr id="3" name="Content Placeholder 2"/>
          <p:cNvSpPr>
            <a:spLocks noGrp="1"/>
          </p:cNvSpPr>
          <p:nvPr>
            <p:ph idx="1"/>
          </p:nvPr>
        </p:nvSpPr>
        <p:spPr>
          <a:xfrm>
            <a:off x="1656634" y="541973"/>
            <a:ext cx="3720038" cy="5429250"/>
          </a:xfrm>
        </p:spPr>
        <p:txBody>
          <a:bodyPr>
            <a:noAutofit/>
          </a:bodyPr>
          <a:lstStyle/>
          <a:p>
            <a:r>
              <a:rPr lang="en-US" sz="1100" b="1" dirty="0" smtClean="0"/>
              <a:t>Acceptance </a:t>
            </a:r>
            <a:r>
              <a:rPr lang="en-US" sz="1100" b="1" dirty="0"/>
              <a:t>Matrix</a:t>
            </a:r>
            <a:r>
              <a:rPr lang="en-US" sz="1100" dirty="0"/>
              <a:t> codifies the output of </a:t>
            </a:r>
            <a:r>
              <a:rPr lang="en-US" sz="1100" dirty="0" smtClean="0"/>
              <a:t>Behavior </a:t>
            </a:r>
            <a:r>
              <a:rPr lang="en-US" sz="1100" dirty="0"/>
              <a:t>Analysis as a broad binary matrix. It systematically combines this with simple sanity-checking questions per feature and per theme to generate closure on all features that could reasonably represent </a:t>
            </a:r>
            <a:r>
              <a:rPr lang="en-US" sz="1100" dirty="0" smtClean="0"/>
              <a:t>behaviors </a:t>
            </a:r>
            <a:r>
              <a:rPr lang="en-US" sz="1100" dirty="0"/>
              <a:t>of the product. This leads the Product Squad members another step into alignment</a:t>
            </a:r>
            <a:r>
              <a:rPr lang="en-US" sz="1100" dirty="0" smtClean="0"/>
              <a:t>.</a:t>
            </a:r>
            <a:r>
              <a:rPr lang="en-US" sz="1100" dirty="0"/>
              <a:t/>
            </a:r>
            <a:br>
              <a:rPr lang="en-US" sz="1100" dirty="0"/>
            </a:br>
            <a:endParaRPr lang="en-US" sz="1100" dirty="0"/>
          </a:p>
          <a:p>
            <a:r>
              <a:rPr lang="en-US" sz="1100" b="1" dirty="0" smtClean="0"/>
              <a:t>Business </a:t>
            </a:r>
            <a:r>
              <a:rPr lang="en-US" sz="1100" b="1" dirty="0"/>
              <a:t>Bingo</a:t>
            </a:r>
            <a:r>
              <a:rPr lang="en-US" sz="1100" dirty="0"/>
              <a:t> is a fast way to generate consensus on actionable numbers for feature cost, business value, risk, ROI and COD. Like all the XPM practices, this is a lightweight and easy to understand numbers game. It starts with empirical probes that represent a metric basis for all the numbers it generates. A comparison game not unlike the traditional XP "Planning Poker" generates the numbers, and the whole Product Squad collaborates in figuring out why these numbers are as they are. Checks and balances sustain the alignment of frames of reference necessary for the Product Squad to rapidly agree on a release plan</a:t>
            </a:r>
            <a:r>
              <a:rPr lang="en-US" sz="1100" dirty="0" smtClean="0"/>
              <a:t>.</a:t>
            </a:r>
            <a:r>
              <a:rPr lang="en-US" sz="1100" dirty="0"/>
              <a:t/>
            </a:r>
            <a:br>
              <a:rPr lang="en-US" sz="1100" dirty="0"/>
            </a:br>
            <a:endParaRPr lang="en-US" sz="1100" dirty="0"/>
          </a:p>
          <a:p>
            <a:r>
              <a:rPr lang="en-US" sz="1100" b="1" dirty="0" smtClean="0"/>
              <a:t>Release </a:t>
            </a:r>
            <a:r>
              <a:rPr lang="en-US" sz="1100" b="1" dirty="0"/>
              <a:t>Refactoring</a:t>
            </a:r>
            <a:r>
              <a:rPr lang="en-US" sz="1100" dirty="0"/>
              <a:t> </a:t>
            </a:r>
            <a:r>
              <a:rPr lang="en-US" sz="1100" dirty="0" smtClean="0"/>
              <a:t>maximizes </a:t>
            </a:r>
            <a:r>
              <a:rPr lang="en-US" sz="1100" dirty="0"/>
              <a:t>ROI across multiple value streams for multiple release dates. Using the per-feature priorities, ROI and budget numbers derived from Business Bingo, it grades the features per Epic similar to the old DSDM MoSCoW method. Because features in this grading aren't smeared across multiple Epics, taking instead the form of a GTD matrix, it's easy for differing stakeholders to rationally evaluate the available trade-offs to maximise ROI per release. This simple numbers game replaced what had been weeks of haggling and politics on Kaching with a few hours of collaboration and extremely successful outcomes</a:t>
            </a:r>
            <a:r>
              <a:rPr lang="en-US" sz="1100" dirty="0" smtClean="0"/>
              <a:t>.</a:t>
            </a:r>
            <a:endParaRPr lang="en-US" sz="1100" dirty="0"/>
          </a:p>
        </p:txBody>
      </p:sp>
      <p:sp>
        <p:nvSpPr>
          <p:cNvPr id="4" name="Content Placeholder 3"/>
          <p:cNvSpPr>
            <a:spLocks noGrp="1"/>
          </p:cNvSpPr>
          <p:nvPr>
            <p:ph idx="11"/>
          </p:nvPr>
        </p:nvSpPr>
        <p:spPr>
          <a:xfrm>
            <a:off x="5291328" y="541972"/>
            <a:ext cx="3837940" cy="5566219"/>
          </a:xfrm>
        </p:spPr>
        <p:txBody>
          <a:bodyPr>
            <a:noAutofit/>
          </a:bodyPr>
          <a:lstStyle/>
          <a:p>
            <a:r>
              <a:rPr lang="en-US" sz="1100" b="1" dirty="0" smtClean="0"/>
              <a:t>Leadership </a:t>
            </a:r>
            <a:r>
              <a:rPr lang="en-US" sz="1100" b="1" dirty="0"/>
              <a:t>as a Service</a:t>
            </a:r>
            <a:r>
              <a:rPr lang="en-US" sz="1100" dirty="0"/>
              <a:t> - an Iroquois protocol that eliminates politics and speeds the flow of learning. Already a part of the Agile Planning Poker game, the key here is to understand when and how to apply LaaS at multiple levels so that it becomes a fundamental pillar of the Product Squad's decision-making process. </a:t>
            </a:r>
            <a:br>
              <a:rPr lang="en-US" sz="1100" dirty="0"/>
            </a:br>
            <a:endParaRPr lang="en-US" sz="1100" dirty="0"/>
          </a:p>
          <a:p>
            <a:r>
              <a:rPr lang="en-US" sz="1100" b="1" dirty="0" smtClean="0"/>
              <a:t>Throughput </a:t>
            </a:r>
            <a:r>
              <a:rPr lang="en-US" sz="1100" b="1" dirty="0"/>
              <a:t>Diagrams</a:t>
            </a:r>
            <a:r>
              <a:rPr lang="en-US" sz="1100" dirty="0"/>
              <a:t> chart financials that </a:t>
            </a:r>
            <a:r>
              <a:rPr lang="en-US" sz="1100" dirty="0" smtClean="0"/>
              <a:t>prioritizes </a:t>
            </a:r>
            <a:r>
              <a:rPr lang="en-US" sz="1100" dirty="0"/>
              <a:t>ecosystem growth over cutting OpEx. Although the Throughput accounting math is extremely simple, the fallacies inherent in cost accounting run deep. XPM combines McClure's Pirate Metrics with Lean's Cumulative Flow diagrams, drawing on the numbers output by the other XPM practices to generate an unambiguous view of throughput components. This makes it easy to identify the current bottleneck constraint by eye and continuously vary feature priorities to account for it.</a:t>
            </a:r>
          </a:p>
          <a:p>
            <a:r>
              <a:rPr lang="en-US" sz="1100" dirty="0"/>
              <a:t/>
            </a:r>
            <a:br>
              <a:rPr lang="en-US" sz="1100" dirty="0"/>
            </a:br>
            <a:endParaRPr lang="en-US" sz="1100" dirty="0"/>
          </a:p>
        </p:txBody>
      </p:sp>
      <p:sp>
        <p:nvSpPr>
          <p:cNvPr id="5" name="TextBox 4"/>
          <p:cNvSpPr txBox="1"/>
          <p:nvPr/>
        </p:nvSpPr>
        <p:spPr>
          <a:xfrm>
            <a:off x="-33046" y="2091553"/>
            <a:ext cx="1728554" cy="3524038"/>
          </a:xfrm>
          <a:prstGeom prst="rect">
            <a:avLst/>
          </a:prstGeom>
          <a:noFill/>
        </p:spPr>
        <p:txBody>
          <a:bodyPr wrap="square" lIns="76197" tIns="38098" rIns="76197" bIns="38098" rtlCol="0">
            <a:spAutoFit/>
          </a:bodyPr>
          <a:lstStyle/>
          <a:p>
            <a:r>
              <a:rPr lang="en-US" sz="1400" b="1" dirty="0">
                <a:solidFill>
                  <a:prstClr val="white"/>
                </a:solidFill>
                <a:effectLst>
                  <a:outerShdw blurRad="50800" dist="38100" dir="2700000" algn="tl" rotWithShape="0">
                    <a:srgbClr val="000000">
                      <a:alpha val="43000"/>
                    </a:srgbClr>
                  </a:outerShdw>
                </a:effectLst>
                <a:latin typeface="Optima"/>
                <a:cs typeface="Optima"/>
              </a:rPr>
              <a:t>How</a:t>
            </a:r>
            <a:r>
              <a:rPr lang="en-US" sz="1400" dirty="0">
                <a:solidFill>
                  <a:prstClr val="white"/>
                </a:solidFill>
                <a:effectLst>
                  <a:outerShdw blurRad="50800" dist="38100" dir="2700000" algn="tl" rotWithShape="0">
                    <a:srgbClr val="000000">
                      <a:alpha val="43000"/>
                    </a:srgbClr>
                  </a:outerShdw>
                </a:effectLst>
                <a:latin typeface="Optima"/>
                <a:cs typeface="Optima"/>
              </a:rPr>
              <a:t> </a:t>
            </a:r>
            <a:r>
              <a:rPr lang="en-US" sz="1400" dirty="0" smtClean="0">
                <a:solidFill>
                  <a:prstClr val="white"/>
                </a:solidFill>
                <a:effectLst>
                  <a:outerShdw blurRad="50800" dist="38100" dir="2700000" algn="tl" rotWithShape="0">
                    <a:srgbClr val="000000">
                      <a:alpha val="43000"/>
                    </a:srgbClr>
                  </a:outerShdw>
                </a:effectLst>
                <a:latin typeface="Optima"/>
                <a:cs typeface="Optima"/>
              </a:rPr>
              <a:t>do you design </a:t>
            </a:r>
            <a:r>
              <a:rPr lang="en-US" sz="1400" dirty="0">
                <a:solidFill>
                  <a:prstClr val="white"/>
                </a:solidFill>
                <a:effectLst>
                  <a:outerShdw blurRad="50800" dist="38100" dir="2700000" algn="tl" rotWithShape="0">
                    <a:srgbClr val="000000">
                      <a:alpha val="43000"/>
                    </a:srgbClr>
                  </a:outerShdw>
                </a:effectLst>
                <a:latin typeface="Optima"/>
                <a:cs typeface="Optima"/>
              </a:rPr>
              <a:t>an ecosystem for exponential </a:t>
            </a:r>
            <a:r>
              <a:rPr lang="en-US" sz="1400" dirty="0" smtClean="0">
                <a:solidFill>
                  <a:prstClr val="white"/>
                </a:solidFill>
                <a:effectLst>
                  <a:outerShdw blurRad="50800" dist="38100" dir="2700000" algn="tl" rotWithShape="0">
                    <a:srgbClr val="000000">
                      <a:alpha val="43000"/>
                    </a:srgbClr>
                  </a:outerShdw>
                </a:effectLst>
                <a:latin typeface="Optima"/>
                <a:cs typeface="Optima"/>
              </a:rPr>
              <a:t>growth</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do you open </a:t>
            </a:r>
            <a:r>
              <a:rPr lang="en-US" sz="1400" dirty="0">
                <a:solidFill>
                  <a:prstClr val="white"/>
                </a:solidFill>
                <a:effectLst>
                  <a:outerShdw blurRad="50800" dist="38100" dir="2700000" algn="tl" rotWithShape="0">
                    <a:srgbClr val="000000">
                      <a:alpha val="43000"/>
                    </a:srgbClr>
                  </a:outerShdw>
                </a:effectLst>
                <a:latin typeface="Optima"/>
                <a:cs typeface="Optima"/>
              </a:rPr>
              <a:t>a market bottleneck</a:t>
            </a:r>
            <a:r>
              <a:rPr lang="en-US" sz="1400" b="1" dirty="0">
                <a:solidFill>
                  <a:prstClr val="white"/>
                </a:solidFill>
                <a:effectLst>
                  <a:outerShdw blurRad="50800" dist="38100" dir="2700000" algn="tl" rotWithShape="0">
                    <a:srgbClr val="000000">
                      <a:alpha val="43000"/>
                    </a:srgbClr>
                  </a:outerShdw>
                </a:effectLst>
                <a:latin typeface="Optima"/>
                <a:cs typeface="Optima"/>
              </a:rPr>
              <a:t>?</a:t>
            </a:r>
            <a:r>
              <a:rPr lang="en-US" sz="1400" dirty="0">
                <a:solidFill>
                  <a:prstClr val="white"/>
                </a:solidFill>
                <a:effectLst>
                  <a:outerShdw blurRad="50800" dist="38100" dir="2700000" algn="tl" rotWithShape="0">
                    <a:srgbClr val="000000">
                      <a:alpha val="43000"/>
                    </a:srgbClr>
                  </a:outerShdw>
                </a:effectLst>
                <a:latin typeface="Optima"/>
                <a:cs typeface="Optima"/>
              </a:rPr>
              <a:t>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measure &amp; maximise ROI</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boil down business drivers for market impact</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get business, design and tech authorities to align doing so</a:t>
            </a:r>
            <a:r>
              <a:rPr lang="en-US" sz="1400" b="1" dirty="0">
                <a:solidFill>
                  <a:prstClr val="white"/>
                </a:solidFill>
                <a:effectLst>
                  <a:outerShdw blurRad="50800" dist="38100" dir="2700000" algn="tl" rotWithShape="0">
                    <a:srgbClr val="000000">
                      <a:alpha val="43000"/>
                    </a:srgbClr>
                  </a:outerShdw>
                </a:effectLst>
                <a:latin typeface="Optima"/>
                <a:cs typeface="Optima"/>
              </a:rPr>
              <a:t>?</a:t>
            </a:r>
          </a:p>
        </p:txBody>
      </p:sp>
    </p:spTree>
    <p:extLst>
      <p:ext uri="{BB962C8B-B14F-4D97-AF65-F5344CB8AC3E}">
        <p14:creationId xmlns:p14="http://schemas.microsoft.com/office/powerpoint/2010/main" val="75267194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1054"/>
          <a:stretch/>
        </p:blipFill>
        <p:spPr>
          <a:xfrm>
            <a:off x="-117100" y="1993901"/>
            <a:ext cx="9388100" cy="4965700"/>
          </a:xfrm>
          <a:prstGeom prst="rect">
            <a:avLst/>
          </a:prstGeom>
          <a:ln>
            <a:noFill/>
          </a:ln>
          <a:effectLst>
            <a:softEdge rad="112500"/>
          </a:effectLst>
        </p:spPr>
      </p:pic>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
        <p:nvSpPr>
          <p:cNvPr id="8" name="Title 1"/>
          <p:cNvSpPr>
            <a:spLocks noGrp="1"/>
          </p:cNvSpPr>
          <p:nvPr>
            <p:ph type="ctrTitle"/>
          </p:nvPr>
        </p:nvSpPr>
        <p:spPr>
          <a:xfrm>
            <a:off x="391736" y="587183"/>
            <a:ext cx="8554454" cy="1470025"/>
          </a:xfrm>
        </p:spPr>
        <p:txBody>
          <a:bodyPr>
            <a:noAutofit/>
          </a:bodyPr>
          <a:lstStyle/>
          <a:p>
            <a:pPr algn="ctr"/>
            <a:r>
              <a:rPr lang="en-AU" sz="4800" cap="none" noProof="0" dirty="0" smtClean="0">
                <a:latin typeface="Optima"/>
                <a:cs typeface="Optima"/>
              </a:rPr>
              <a:t>Without Coordination,</a:t>
            </a:r>
            <a:br>
              <a:rPr lang="en-AU" sz="4800" cap="none" noProof="0" dirty="0" smtClean="0">
                <a:latin typeface="Optima"/>
                <a:cs typeface="Optima"/>
              </a:rPr>
            </a:br>
            <a:r>
              <a:rPr lang="en-AU" sz="4800" cap="none" noProof="0" dirty="0" smtClean="0">
                <a:latin typeface="Optima"/>
                <a:cs typeface="Optima"/>
              </a:rPr>
              <a:t> Agility risks chaos</a:t>
            </a:r>
            <a:endParaRPr lang="en-AU" sz="4800" cap="none" noProof="0" dirty="0">
              <a:latin typeface="Optima"/>
              <a:cs typeface="Optima"/>
            </a:endParaRPr>
          </a:p>
        </p:txBody>
      </p:sp>
    </p:spTree>
    <p:extLst>
      <p:ext uri="{BB962C8B-B14F-4D97-AF65-F5344CB8AC3E}">
        <p14:creationId xmlns:p14="http://schemas.microsoft.com/office/powerpoint/2010/main" val="115385150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2103" y="-97536"/>
            <a:ext cx="9529943" cy="695553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4" name="Picture 3"/>
          <p:cNvPicPr>
            <a:picLocks noChangeAspect="1"/>
          </p:cNvPicPr>
          <p:nvPr/>
        </p:nvPicPr>
        <p:blipFill>
          <a:blip r:embed="rId3"/>
          <a:stretch>
            <a:fillRect/>
          </a:stretch>
        </p:blipFill>
        <p:spPr>
          <a:xfrm>
            <a:off x="384028" y="713155"/>
            <a:ext cx="6110251" cy="2329769"/>
          </a:xfrm>
          <a:prstGeom prst="rect">
            <a:avLst/>
          </a:prstGeom>
        </p:spPr>
      </p:pic>
      <p:grpSp>
        <p:nvGrpSpPr>
          <p:cNvPr id="247" name="Group 246"/>
          <p:cNvGrpSpPr/>
          <p:nvPr/>
        </p:nvGrpSpPr>
        <p:grpSpPr>
          <a:xfrm>
            <a:off x="638823" y="1749461"/>
            <a:ext cx="5630368" cy="4112093"/>
            <a:chOff x="2254470" y="2219027"/>
            <a:chExt cx="1797269" cy="1312621"/>
          </a:xfrm>
        </p:grpSpPr>
        <p:pic>
          <p:nvPicPr>
            <p:cNvPr id="249" name="Picture 248"/>
            <p:cNvPicPr>
              <a:picLocks noChangeAspect="1"/>
            </p:cNvPicPr>
            <p:nvPr/>
          </p:nvPicPr>
          <p:blipFill>
            <a:blip r:embed="rId4"/>
            <a:stretch>
              <a:fillRect/>
            </a:stretch>
          </p:blipFill>
          <p:spPr>
            <a:xfrm>
              <a:off x="2254470" y="2785894"/>
              <a:ext cx="1797269" cy="745754"/>
            </a:xfrm>
            <a:prstGeom prst="rect">
              <a:avLst/>
            </a:prstGeom>
          </p:spPr>
        </p:pic>
        <p:sp>
          <p:nvSpPr>
            <p:cNvPr id="250" name="Oval 249"/>
            <p:cNvSpPr/>
            <p:nvPr/>
          </p:nvSpPr>
          <p:spPr>
            <a:xfrm>
              <a:off x="2722648" y="2971292"/>
              <a:ext cx="869085" cy="369631"/>
            </a:xfrm>
            <a:prstGeom prst="ellipse">
              <a:avLst/>
            </a:prstGeom>
            <a:gradFill>
              <a:gsLst>
                <a:gs pos="0">
                  <a:schemeClr val="accent5">
                    <a:tint val="50000"/>
                    <a:satMod val="300000"/>
                    <a:alpha val="56000"/>
                  </a:schemeClr>
                </a:gs>
                <a:gs pos="35000">
                  <a:schemeClr val="accent5">
                    <a:tint val="37000"/>
                    <a:satMod val="300000"/>
                  </a:schemeClr>
                </a:gs>
                <a:gs pos="100000">
                  <a:schemeClr val="accent5">
                    <a:tint val="15000"/>
                    <a:satMod val="350000"/>
                  </a:schemeClr>
                </a:gs>
              </a:gsLst>
            </a:gradFill>
            <a:ln w="38100">
              <a:solidFill>
                <a:schemeClr val="bg1">
                  <a:alpha val="53000"/>
                </a:schemeClr>
              </a:solidFill>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defTabSz="685800"/>
              <a:r>
                <a:rPr lang="en-AU" sz="100" dirty="0">
                  <a:solidFill>
                    <a:srgbClr val="4BACC6">
                      <a:lumMod val="20000"/>
                      <a:lumOff val="80000"/>
                    </a:srgbClr>
                  </a:solidFill>
                </a:rPr>
                <a:t>REFACTOR</a:t>
              </a:r>
            </a:p>
          </p:txBody>
        </p:sp>
        <p:pic>
          <p:nvPicPr>
            <p:cNvPr id="251" name="Picture 250"/>
            <p:cNvPicPr>
              <a:picLocks noChangeAspect="1"/>
            </p:cNvPicPr>
            <p:nvPr/>
          </p:nvPicPr>
          <p:blipFill>
            <a:blip r:embed="rId5"/>
            <a:stretch>
              <a:fillRect/>
            </a:stretch>
          </p:blipFill>
          <p:spPr>
            <a:xfrm flipH="1">
              <a:off x="2387821" y="2219027"/>
              <a:ext cx="1474577" cy="1031631"/>
            </a:xfrm>
            <a:prstGeom prst="rect">
              <a:avLst/>
            </a:prstGeom>
          </p:spPr>
        </p:pic>
      </p:grpSp>
      <p:grpSp>
        <p:nvGrpSpPr>
          <p:cNvPr id="12" name="Group 11"/>
          <p:cNvGrpSpPr/>
          <p:nvPr/>
        </p:nvGrpSpPr>
        <p:grpSpPr>
          <a:xfrm>
            <a:off x="6170911" y="2400232"/>
            <a:ext cx="2569934" cy="3599187"/>
            <a:chOff x="8172167" y="1559800"/>
            <a:chExt cx="3426578" cy="4798917"/>
          </a:xfrm>
        </p:grpSpPr>
        <p:sp>
          <p:nvSpPr>
            <p:cNvPr id="14" name="TextBox 13"/>
            <p:cNvSpPr txBox="1"/>
            <p:nvPr/>
          </p:nvSpPr>
          <p:spPr>
            <a:xfrm>
              <a:off x="8501475" y="3290107"/>
              <a:ext cx="1511525"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D</a:t>
              </a:r>
              <a:r>
                <a:rPr lang="en-US" sz="3600" dirty="0">
                  <a:solidFill>
                    <a:prstClr val="white"/>
                  </a:solidFill>
                  <a:latin typeface="Optima" charset="0"/>
                  <a:ea typeface="Optima" charset="0"/>
                  <a:cs typeface="Optima" charset="0"/>
                </a:rPr>
                <a:t>ev </a:t>
              </a:r>
            </a:p>
          </p:txBody>
        </p:sp>
        <p:sp>
          <p:nvSpPr>
            <p:cNvPr id="15" name="Rectangle 14"/>
            <p:cNvSpPr/>
            <p:nvPr/>
          </p:nvSpPr>
          <p:spPr>
            <a:xfrm>
              <a:off x="8172167" y="1559800"/>
              <a:ext cx="3426578" cy="1969771"/>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16" name="TextBox 15"/>
            <p:cNvSpPr txBox="1"/>
            <p:nvPr/>
          </p:nvSpPr>
          <p:spPr>
            <a:xfrm>
              <a:off x="8463538" y="4758278"/>
              <a:ext cx="1340537"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O</a:t>
              </a:r>
              <a:r>
                <a:rPr lang="en-US" sz="3600" dirty="0">
                  <a:solidFill>
                    <a:prstClr val="white"/>
                  </a:solidFill>
                  <a:latin typeface="Optima" charset="0"/>
                  <a:ea typeface="Optima" charset="0"/>
                  <a:cs typeface="Optima" charset="0"/>
                </a:rPr>
                <a:t>ps</a:t>
              </a:r>
            </a:p>
          </p:txBody>
        </p:sp>
      </p:grpSp>
    </p:spTree>
    <p:extLst>
      <p:ext uri="{BB962C8B-B14F-4D97-AF65-F5344CB8AC3E}">
        <p14:creationId xmlns:p14="http://schemas.microsoft.com/office/powerpoint/2010/main" val="147866517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171703" y="351428"/>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55" name="Title 1"/>
          <p:cNvSpPr txBox="1">
            <a:spLocks/>
          </p:cNvSpPr>
          <p:nvPr/>
        </p:nvSpPr>
        <p:spPr>
          <a:xfrm>
            <a:off x="1849992" y="120906"/>
            <a:ext cx="6847936" cy="848968"/>
          </a:xfrm>
          <a:prstGeom prst="rect">
            <a:avLst/>
          </a:prstGeom>
        </p:spPr>
        <p:txBody>
          <a:bodyPr vert="horz" lIns="91408" tIns="45704" rIns="91408" bIns="45704"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2800" dirty="0" smtClean="0">
                <a:solidFill>
                  <a:prstClr val="black"/>
                </a:solidFill>
                <a:latin typeface="Optima"/>
                <a:cs typeface="Optima"/>
              </a:rPr>
              <a:t>Exponential DevOps</a:t>
            </a:r>
            <a:endParaRPr lang="en-AU" sz="1000" dirty="0">
              <a:solidFill>
                <a:prstClr val="black"/>
              </a:solidFill>
              <a:latin typeface="Optima"/>
              <a:cs typeface="Optima"/>
            </a:endParaRPr>
          </a:p>
        </p:txBody>
      </p:sp>
      <p:sp>
        <p:nvSpPr>
          <p:cNvPr id="63" name="TextBox 62"/>
          <p:cNvSpPr txBox="1"/>
          <p:nvPr/>
        </p:nvSpPr>
        <p:spPr>
          <a:xfrm>
            <a:off x="-33046" y="2042785"/>
            <a:ext cx="1728554" cy="3524038"/>
          </a:xfrm>
          <a:prstGeom prst="rect">
            <a:avLst/>
          </a:prstGeom>
          <a:noFill/>
        </p:spPr>
        <p:txBody>
          <a:bodyPr wrap="square" lIns="76197" tIns="38098" rIns="76197" bIns="38098" rtlCol="0">
            <a:spAutoFit/>
          </a:bodyPr>
          <a:lstStyle/>
          <a:p>
            <a:r>
              <a:rPr lang="en-US" sz="1400" dirty="0">
                <a:solidFill>
                  <a:prstClr val="white"/>
                </a:solidFill>
                <a:effectLst>
                  <a:outerShdw blurRad="50800" dist="38100" dir="2700000" algn="tl" rotWithShape="0">
                    <a:srgbClr val="000000">
                      <a:alpha val="43000"/>
                    </a:srgbClr>
                  </a:outerShdw>
                </a:effectLst>
                <a:latin typeface="Optima"/>
                <a:cs typeface="Optima"/>
              </a:rPr>
              <a:t>XDevOps is a critical technical enabler </a:t>
            </a:r>
            <a:r>
              <a:rPr lang="en-US" sz="1400">
                <a:solidFill>
                  <a:prstClr val="white"/>
                </a:solidFill>
                <a:effectLst>
                  <a:outerShdw blurRad="50800" dist="38100" dir="2700000" algn="tl" rotWithShape="0">
                    <a:srgbClr val="000000">
                      <a:alpha val="43000"/>
                    </a:srgbClr>
                  </a:outerShdw>
                </a:effectLst>
                <a:latin typeface="Optima"/>
                <a:cs typeface="Optima"/>
              </a:rPr>
              <a:t>for </a:t>
            </a:r>
            <a:endParaRPr lang="en-US" sz="1400" smtClean="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Business </a:t>
            </a:r>
            <a:r>
              <a:rPr lang="en-US" sz="1400" dirty="0">
                <a:solidFill>
                  <a:prstClr val="white"/>
                </a:solidFill>
                <a:effectLst>
                  <a:outerShdw blurRad="50800" dist="38100" dir="2700000" algn="tl" rotWithShape="0">
                    <a:srgbClr val="000000">
                      <a:alpha val="43000"/>
                    </a:srgbClr>
                  </a:outerShdw>
                </a:effectLst>
                <a:latin typeface="Optima"/>
                <a:cs typeface="Optima"/>
              </a:rPr>
              <a:t>Agility.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This </a:t>
            </a:r>
            <a:r>
              <a:rPr lang="en-US" sz="1400" dirty="0">
                <a:solidFill>
                  <a:prstClr val="white"/>
                </a:solidFill>
                <a:effectLst>
                  <a:outerShdw blurRad="50800" dist="38100" dir="2700000" algn="tl" rotWithShape="0">
                    <a:srgbClr val="000000">
                      <a:alpha val="43000"/>
                    </a:srgbClr>
                  </a:outerShdw>
                </a:effectLst>
                <a:latin typeface="Optima"/>
                <a:cs typeface="Optima"/>
              </a:rPr>
              <a:t>course teaches how to fit XP, BDD, CD &amp; GitFlow to a rapid round-trip lifecycle that aligns Design, Delivery and Ops hand-in-glove while integrating legacy with Serverless Microservices.</a:t>
            </a:r>
          </a:p>
        </p:txBody>
      </p:sp>
      <p:pic>
        <p:nvPicPr>
          <p:cNvPr id="12" name="Picture 11"/>
          <p:cNvPicPr>
            <a:picLocks noChangeAspect="1"/>
          </p:cNvPicPr>
          <p:nvPr/>
        </p:nvPicPr>
        <p:blipFill>
          <a:blip r:embed="rId3"/>
          <a:stretch>
            <a:fillRect/>
          </a:stretch>
        </p:blipFill>
        <p:spPr>
          <a:xfrm>
            <a:off x="1866972" y="1199626"/>
            <a:ext cx="7139189" cy="4996387"/>
          </a:xfrm>
          <a:prstGeom prst="rect">
            <a:avLst/>
          </a:prstGeom>
        </p:spPr>
      </p:pic>
    </p:spTree>
    <p:extLst>
      <p:ext uri="{BB962C8B-B14F-4D97-AF65-F5344CB8AC3E}">
        <p14:creationId xmlns:p14="http://schemas.microsoft.com/office/powerpoint/2010/main" val="214249436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DevOps Course Summary</a:t>
            </a:r>
            <a:endParaRPr lang="en-US" dirty="0"/>
          </a:p>
        </p:txBody>
      </p:sp>
      <p:sp>
        <p:nvSpPr>
          <p:cNvPr id="3" name="Content Placeholder 2"/>
          <p:cNvSpPr>
            <a:spLocks noGrp="1"/>
          </p:cNvSpPr>
          <p:nvPr>
            <p:ph idx="1"/>
          </p:nvPr>
        </p:nvSpPr>
        <p:spPr>
          <a:xfrm>
            <a:off x="1681018" y="615124"/>
            <a:ext cx="3659078" cy="5883211"/>
          </a:xfrm>
        </p:spPr>
        <p:txBody>
          <a:bodyPr>
            <a:noAutofit/>
          </a:bodyPr>
          <a:lstStyle/>
          <a:p>
            <a:r>
              <a:rPr lang="en-US" sz="1100" dirty="0"/>
              <a:t>It doesn't matter what framework you use. What matters is bottom line throughput. DevOps "Three Ways" – end to end flow, fast feedback loops and continuous experimentation/ improvement – focus your Devs, Ops, and QA on the development of a technical fabric capable of rapid behavior-driven design evolution. This course trains your whole team in the state of the art in high-performance value streams.</a:t>
            </a:r>
          </a:p>
          <a:p>
            <a:r>
              <a:rPr lang="en-US" sz="1100" dirty="0"/>
              <a:t>XDevOps covers XP, BDD, CD, GitFlow and Serverless Microservices practice patterns. Why these patterns and not others? </a:t>
            </a:r>
          </a:p>
          <a:p>
            <a:endParaRPr lang="en-US" sz="500" spc="-300" dirty="0"/>
          </a:p>
          <a:p>
            <a:pPr lvl="1"/>
            <a:r>
              <a:rPr lang="en-US" sz="900" dirty="0"/>
              <a:t> </a:t>
            </a:r>
            <a:r>
              <a:rPr lang="en-US" sz="1050" dirty="0"/>
              <a:t>CD is critical to end to end flow, because code that doesn't reach production is just WIP.</a:t>
            </a:r>
          </a:p>
          <a:p>
            <a:pPr lvl="1"/>
            <a:r>
              <a:rPr lang="en-US" sz="1050" dirty="0"/>
              <a:t> XP </a:t>
            </a:r>
            <a:r>
              <a:rPr lang="en-US" sz="1050" dirty="0" smtClean="0"/>
              <a:t>minimizes </a:t>
            </a:r>
            <a:r>
              <a:rPr lang="en-US" sz="1050" dirty="0"/>
              <a:t>tech debt, the critical challenge to achieving Continuous Deployment.</a:t>
            </a:r>
          </a:p>
          <a:p>
            <a:pPr lvl="1"/>
            <a:r>
              <a:rPr lang="en-US" sz="1050" dirty="0"/>
              <a:t> BDD enables BA/QA/Ops to automate tests without coding while slashing costs of quality. </a:t>
            </a:r>
          </a:p>
          <a:p>
            <a:pPr lvl="1"/>
            <a:r>
              <a:rPr lang="en-US" sz="1050" dirty="0"/>
              <a:t> GitFlow enables multiple teams to integrate and deploy on-demand without waiting for long-cycle Release Trains</a:t>
            </a:r>
            <a:r>
              <a:rPr lang="en-US" sz="1050" dirty="0" smtClean="0"/>
              <a:t>.</a:t>
            </a:r>
            <a:endParaRPr lang="en-US" sz="1050" dirty="0"/>
          </a:p>
          <a:p>
            <a:pPr lvl="1"/>
            <a:r>
              <a:rPr lang="en-US" sz="1050" dirty="0"/>
              <a:t> Serverless represent a disruptive tech wave that will obsolete almost all server-based cloud technologies</a:t>
            </a:r>
            <a:r>
              <a:rPr lang="en-US" sz="1050" dirty="0" smtClean="0"/>
              <a:t>.</a:t>
            </a:r>
            <a:r>
              <a:rPr lang="en-US" sz="900" dirty="0"/>
              <a:t/>
            </a:r>
            <a:br>
              <a:rPr lang="en-US" sz="900" dirty="0"/>
            </a:br>
            <a:endParaRPr lang="en-US" sz="900" dirty="0"/>
          </a:p>
          <a:p>
            <a:r>
              <a:rPr lang="en-US" sz="1100" dirty="0"/>
              <a:t>This combination puts the X in XDevOps. But the course isn't just about the shiny green field of future tech. All enterprises carry a heavy burden of in-house and cloud-based legacy, so the XDevOps course covers patterns for migrating and integrating legacies into the NoOps world using AWS Lambda, which offers the most mature Serverless stack at this time..</a:t>
            </a:r>
            <a:br>
              <a:rPr lang="en-US" sz="1100" dirty="0"/>
            </a:br>
            <a:endParaRPr lang="en-US" sz="1100" dirty="0"/>
          </a:p>
        </p:txBody>
      </p:sp>
      <p:sp>
        <p:nvSpPr>
          <p:cNvPr id="4" name="Content Placeholder 3"/>
          <p:cNvSpPr>
            <a:spLocks noGrp="1"/>
          </p:cNvSpPr>
          <p:nvPr>
            <p:ph idx="11"/>
          </p:nvPr>
        </p:nvSpPr>
        <p:spPr>
          <a:xfrm>
            <a:off x="5230368" y="615124"/>
            <a:ext cx="3850132" cy="5566219"/>
          </a:xfrm>
        </p:spPr>
        <p:txBody>
          <a:bodyPr>
            <a:noAutofit/>
          </a:bodyPr>
          <a:lstStyle/>
          <a:p>
            <a:pPr marL="0" indent="0">
              <a:buNone/>
            </a:pPr>
            <a:r>
              <a:rPr lang="en-US" sz="1100" b="1" dirty="0" smtClean="0"/>
              <a:t>Product</a:t>
            </a:r>
            <a:r>
              <a:rPr lang="en-US" sz="1100" b="1" dirty="0"/>
              <a:t>, Feature &amp; Systems Squads</a:t>
            </a:r>
            <a:endParaRPr lang="en-US" sz="1100" dirty="0"/>
          </a:p>
          <a:p>
            <a:r>
              <a:rPr lang="en-US" sz="1100" dirty="0" smtClean="0"/>
              <a:t>XDevOps </a:t>
            </a:r>
            <a:r>
              <a:rPr lang="en-US" sz="1100" dirty="0"/>
              <a:t>brings Testers, BAs, Ops, Designers and Devs together as peers in a self-organizing team called a Squad. There are two kinds of Squad covered by this training. One focuses on delivery Feature by Feature. The other progresses the systems architecture and operational competencies essential to the first. We call the first kind a Feature Squad, and the second a Systems Squad</a:t>
            </a:r>
            <a:r>
              <a:rPr lang="en-US" sz="1100" dirty="0" smtClean="0"/>
              <a:t>.</a:t>
            </a:r>
          </a:p>
          <a:p>
            <a:endParaRPr lang="en-US" sz="1100" dirty="0" smtClean="0"/>
          </a:p>
          <a:p>
            <a:r>
              <a:rPr lang="en-US" sz="1100" dirty="0"/>
              <a:t>Each value stream's priorities are focused by a Product Squad, in which representatives of the Feature and Systems Squads collaborate with Design and Business authorities to interpret analytics to define product backlogs according to the breadth-first</a:t>
            </a:r>
            <a:r>
              <a:rPr lang="en-US" sz="1100" dirty="0">
                <a:hlinkClick r:id="rId2"/>
              </a:rPr>
              <a:t> </a:t>
            </a:r>
            <a:r>
              <a:rPr lang="en-US" sz="1100" dirty="0" smtClean="0"/>
              <a:t>Exponential </a:t>
            </a:r>
            <a:r>
              <a:rPr lang="en-US" sz="1100" dirty="0"/>
              <a:t>Product Management practices, Together the three flavours of squad self-organize into a rapid round-trip lifecycle that aligns with other streams through a system of chapters and councils to form an</a:t>
            </a:r>
            <a:r>
              <a:rPr lang="en-US" sz="1100" dirty="0">
                <a:hlinkClick r:id="rId3"/>
              </a:rPr>
              <a:t> </a:t>
            </a:r>
            <a:r>
              <a:rPr lang="en-US" sz="1100" dirty="0"/>
              <a:t>Agile Organization.</a:t>
            </a:r>
          </a:p>
          <a:p>
            <a:endParaRPr lang="en-US" sz="1100" dirty="0"/>
          </a:p>
          <a:p>
            <a:r>
              <a:rPr lang="en-US" sz="1100" dirty="0"/>
              <a:t>Both Feature Squads and Systems Squads require a grounding in the common XP and DevOps fundamentals. This is delivered in the XDevOps course through a fun, Lego-based simulation to ensure everyone on the team shares a common vision before diving into the technical practices.</a:t>
            </a:r>
          </a:p>
          <a:p>
            <a:endParaRPr lang="en-US" sz="1100" dirty="0"/>
          </a:p>
        </p:txBody>
      </p:sp>
      <p:sp>
        <p:nvSpPr>
          <p:cNvPr id="5" name="TextBox 4"/>
          <p:cNvSpPr txBox="1"/>
          <p:nvPr/>
        </p:nvSpPr>
        <p:spPr>
          <a:xfrm>
            <a:off x="-33046" y="2042785"/>
            <a:ext cx="1728554" cy="3524038"/>
          </a:xfrm>
          <a:prstGeom prst="rect">
            <a:avLst/>
          </a:prstGeom>
          <a:noFill/>
        </p:spPr>
        <p:txBody>
          <a:bodyPr wrap="square" lIns="76197" tIns="38098" rIns="76197" bIns="38098" rtlCol="0">
            <a:spAutoFit/>
          </a:bodyPr>
          <a:lstStyle/>
          <a:p>
            <a:r>
              <a:rPr lang="en-US" sz="1400" dirty="0">
                <a:solidFill>
                  <a:prstClr val="white"/>
                </a:solidFill>
                <a:effectLst>
                  <a:outerShdw blurRad="50800" dist="38100" dir="2700000" algn="tl" rotWithShape="0">
                    <a:srgbClr val="000000">
                      <a:alpha val="43000"/>
                    </a:srgbClr>
                  </a:outerShdw>
                </a:effectLst>
                <a:latin typeface="Optima"/>
                <a:cs typeface="Optima"/>
              </a:rPr>
              <a:t>XDevOps is a critical technical enabler </a:t>
            </a:r>
            <a:r>
              <a:rPr lang="en-US" sz="1400">
                <a:solidFill>
                  <a:prstClr val="white"/>
                </a:solidFill>
                <a:effectLst>
                  <a:outerShdw blurRad="50800" dist="38100" dir="2700000" algn="tl" rotWithShape="0">
                    <a:srgbClr val="000000">
                      <a:alpha val="43000"/>
                    </a:srgbClr>
                  </a:outerShdw>
                </a:effectLst>
                <a:latin typeface="Optima"/>
                <a:cs typeface="Optima"/>
              </a:rPr>
              <a:t>for </a:t>
            </a:r>
            <a:endParaRPr lang="en-US" sz="1400" smtClean="0">
              <a:solidFill>
                <a:prstClr val="white"/>
              </a:solidFill>
              <a:effectLst>
                <a:outerShdw blurRad="50800" dist="38100" dir="2700000" algn="tl" rotWithShape="0">
                  <a:srgbClr val="000000">
                    <a:alpha val="43000"/>
                  </a:srgbClr>
                </a:outerShdw>
              </a:effectLst>
              <a:latin typeface="Optima"/>
              <a:cs typeface="Optima"/>
            </a:endParaRPr>
          </a:p>
          <a:p>
            <a:r>
              <a:rPr lang="en-US" sz="1400" smtClean="0">
                <a:solidFill>
                  <a:prstClr val="white"/>
                </a:solidFill>
                <a:effectLst>
                  <a:outerShdw blurRad="50800" dist="38100" dir="2700000" algn="tl" rotWithShape="0">
                    <a:srgbClr val="000000">
                      <a:alpha val="43000"/>
                    </a:srgbClr>
                  </a:outerShdw>
                </a:effectLst>
                <a:latin typeface="Optima"/>
                <a:cs typeface="Optima"/>
              </a:rPr>
              <a:t>Business </a:t>
            </a:r>
            <a:r>
              <a:rPr lang="en-US" sz="1400" dirty="0">
                <a:solidFill>
                  <a:prstClr val="white"/>
                </a:solidFill>
                <a:effectLst>
                  <a:outerShdw blurRad="50800" dist="38100" dir="2700000" algn="tl" rotWithShape="0">
                    <a:srgbClr val="000000">
                      <a:alpha val="43000"/>
                    </a:srgbClr>
                  </a:outerShdw>
                </a:effectLst>
                <a:latin typeface="Optima"/>
                <a:cs typeface="Optima"/>
              </a:rPr>
              <a:t>Agility.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This </a:t>
            </a:r>
            <a:r>
              <a:rPr lang="en-US" sz="1400" dirty="0">
                <a:solidFill>
                  <a:prstClr val="white"/>
                </a:solidFill>
                <a:effectLst>
                  <a:outerShdw blurRad="50800" dist="38100" dir="2700000" algn="tl" rotWithShape="0">
                    <a:srgbClr val="000000">
                      <a:alpha val="43000"/>
                    </a:srgbClr>
                  </a:outerShdw>
                </a:effectLst>
                <a:latin typeface="Optima"/>
                <a:cs typeface="Optima"/>
              </a:rPr>
              <a:t>course teaches how to fit XP, BDD, CD &amp; GitFlow to a rapid round-trip lifecycle that aligns Design, Delivery and Ops hand-in-glove while integrating legacy with Serverless Microservices.</a:t>
            </a:r>
          </a:p>
        </p:txBody>
      </p:sp>
    </p:spTree>
    <p:extLst>
      <p:ext uri="{BB962C8B-B14F-4D97-AF65-F5344CB8AC3E}">
        <p14:creationId xmlns:p14="http://schemas.microsoft.com/office/powerpoint/2010/main" val="16100966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a:t>X</a:t>
            </a:r>
            <a:r>
              <a:rPr lang="en-US" dirty="0" smtClean="0"/>
              <a:t>DevOps Course Summary Continued</a:t>
            </a:r>
            <a:endParaRPr lang="en-US" dirty="0"/>
          </a:p>
        </p:txBody>
      </p:sp>
      <p:sp>
        <p:nvSpPr>
          <p:cNvPr id="3" name="Content Placeholder 2"/>
          <p:cNvSpPr>
            <a:spLocks noGrp="1"/>
          </p:cNvSpPr>
          <p:nvPr>
            <p:ph idx="1"/>
          </p:nvPr>
        </p:nvSpPr>
        <p:spPr>
          <a:xfrm>
            <a:off x="1681018" y="517588"/>
            <a:ext cx="3695654" cy="5883211"/>
          </a:xfrm>
        </p:spPr>
        <p:txBody>
          <a:bodyPr>
            <a:noAutofit/>
          </a:bodyPr>
          <a:lstStyle/>
          <a:p>
            <a:pPr marL="0" indent="0">
              <a:buNone/>
            </a:pPr>
            <a:r>
              <a:rPr lang="en-US" sz="1100" b="1" dirty="0" smtClean="0"/>
              <a:t>XDevOps </a:t>
            </a:r>
            <a:r>
              <a:rPr lang="en-US" sz="1100" b="1" dirty="0"/>
              <a:t>Lego </a:t>
            </a:r>
            <a:r>
              <a:rPr lang="en-US" sz="1100" b="1" dirty="0" smtClean="0"/>
              <a:t>Simulation</a:t>
            </a:r>
            <a:endParaRPr lang="en-US" sz="1100" dirty="0"/>
          </a:p>
          <a:p>
            <a:r>
              <a:rPr lang="en-US" sz="1100" dirty="0"/>
              <a:t>How to elaborate acceptance criteria for epics, features and stories via behavior driven analysis</a:t>
            </a:r>
          </a:p>
          <a:p>
            <a:r>
              <a:rPr lang="en-US" sz="1100" dirty="0"/>
              <a:t>How to groom your backlog for INVEST properties + story prioritization and estimates / noEstimates</a:t>
            </a:r>
          </a:p>
          <a:p>
            <a:r>
              <a:rPr lang="en-US" sz="1100" dirty="0"/>
              <a:t>Agile Organization team ceremonies: standups, chapters, rapid retros, and Leadership as a Service</a:t>
            </a:r>
          </a:p>
          <a:p>
            <a:r>
              <a:rPr lang="en-US" sz="1100" dirty="0"/>
              <a:t>Kanban practices: one-piece flow, pulling the work and quantification of waste, stress and wobble</a:t>
            </a:r>
          </a:p>
          <a:p>
            <a:r>
              <a:rPr lang="en-US" sz="1100" dirty="0"/>
              <a:t>How to apply XP Shared Ownership, Spiking, Pair Programming &amp; YAGNI practices day-to-day</a:t>
            </a:r>
          </a:p>
          <a:p>
            <a:r>
              <a:rPr lang="en-US" sz="1100" dirty="0"/>
              <a:t>Merciless Mob Refactoring and the use of Refactoring Patterns on Microservices</a:t>
            </a:r>
          </a:p>
          <a:p>
            <a:r>
              <a:rPr lang="en-US" sz="1100" dirty="0"/>
              <a:t>Theory of Constraints and Throughput Accounting for Feature </a:t>
            </a:r>
            <a:r>
              <a:rPr lang="en-US" sz="1100" dirty="0" smtClean="0"/>
              <a:t>and </a:t>
            </a:r>
            <a:r>
              <a:rPr lang="en-US" sz="1100" dirty="0"/>
              <a:t>Story </a:t>
            </a:r>
            <a:r>
              <a:rPr lang="en-US" sz="1100" dirty="0" smtClean="0"/>
              <a:t>Prioritization</a:t>
            </a:r>
          </a:p>
          <a:p>
            <a:endParaRPr lang="en-US" sz="1100" dirty="0"/>
          </a:p>
          <a:p>
            <a:pPr marL="0" indent="0">
              <a:buNone/>
            </a:pPr>
            <a:r>
              <a:rPr lang="en-US" sz="1100" b="1" dirty="0"/>
              <a:t>Feature Squad Practices</a:t>
            </a:r>
            <a:r>
              <a:rPr lang="en-US" sz="1100" dirty="0"/>
              <a:t> </a:t>
            </a:r>
          </a:p>
          <a:p>
            <a:pPr marL="0" indent="0">
              <a:buNone/>
            </a:pPr>
            <a:r>
              <a:rPr lang="en-US" sz="1100" dirty="0" smtClean="0"/>
              <a:t>Developing </a:t>
            </a:r>
            <a:r>
              <a:rPr lang="en-US" sz="1100" dirty="0"/>
              <a:t>and deploying business-valuable changes to production, one BDD Feature at a time</a:t>
            </a:r>
            <a:r>
              <a:rPr lang="en-US" sz="1100" dirty="0" smtClean="0"/>
              <a:t>:</a:t>
            </a:r>
            <a:r>
              <a:rPr lang="en-US" sz="1100" dirty="0"/>
              <a:t> </a:t>
            </a:r>
          </a:p>
          <a:p>
            <a:r>
              <a:rPr lang="en-US" sz="1100" dirty="0"/>
              <a:t>How the “3 amigos” elaborate Feature acceptance criteria to well-formed BDD</a:t>
            </a:r>
          </a:p>
          <a:p>
            <a:r>
              <a:rPr lang="en-US" sz="1100" dirty="0"/>
              <a:t>How to reconcile story level estimates/noEstimates against the Feature budget</a:t>
            </a:r>
          </a:p>
          <a:p>
            <a:r>
              <a:rPr lang="en-US" sz="1100" dirty="0"/>
              <a:t>How to run the outside-in red-green-refactor test-first delivery kata for a story</a:t>
            </a:r>
          </a:p>
          <a:p>
            <a:r>
              <a:rPr lang="en-US" sz="1100" dirty="0"/>
              <a:t>Merciless refactoring of code, tests and data to continuously </a:t>
            </a:r>
            <a:r>
              <a:rPr lang="en-US" sz="1100" dirty="0" smtClean="0"/>
              <a:t>minimize </a:t>
            </a:r>
            <a:r>
              <a:rPr lang="en-US" sz="1100" dirty="0"/>
              <a:t>tech debt</a:t>
            </a:r>
          </a:p>
          <a:p>
            <a:r>
              <a:rPr lang="en-US" sz="1100" dirty="0"/>
              <a:t>Systematic migration of BDD step implementations from CI to FIT, SIT, Load &amp; Soak</a:t>
            </a:r>
          </a:p>
          <a:p>
            <a:r>
              <a:rPr lang="en-US" sz="1100" dirty="0"/>
              <a:t>Continuous Deployment with code running green into Production, not merely CI. </a:t>
            </a:r>
          </a:p>
          <a:p>
            <a:endParaRPr lang="en-US" sz="1100" dirty="0"/>
          </a:p>
        </p:txBody>
      </p:sp>
      <p:sp>
        <p:nvSpPr>
          <p:cNvPr id="4" name="Content Placeholder 3"/>
          <p:cNvSpPr>
            <a:spLocks noGrp="1"/>
          </p:cNvSpPr>
          <p:nvPr>
            <p:ph idx="11"/>
          </p:nvPr>
        </p:nvSpPr>
        <p:spPr>
          <a:xfrm>
            <a:off x="5376672" y="615124"/>
            <a:ext cx="3703828" cy="5566219"/>
          </a:xfrm>
        </p:spPr>
        <p:txBody>
          <a:bodyPr>
            <a:noAutofit/>
          </a:bodyPr>
          <a:lstStyle/>
          <a:p>
            <a:pPr marL="0" indent="0">
              <a:buNone/>
            </a:pPr>
            <a:r>
              <a:rPr lang="en-US" sz="1100" dirty="0"/>
              <a:t> </a:t>
            </a:r>
            <a:r>
              <a:rPr lang="en-US" sz="1100" b="1" dirty="0"/>
              <a:t>Systems Squad Practices</a:t>
            </a:r>
            <a:r>
              <a:rPr lang="en-US" sz="1100" dirty="0"/>
              <a:t> </a:t>
            </a:r>
            <a:endParaRPr lang="en-US" sz="1100" dirty="0" smtClean="0"/>
          </a:p>
          <a:p>
            <a:pPr marL="0" indent="0">
              <a:buNone/>
            </a:pPr>
            <a:r>
              <a:rPr lang="en-US" sz="1100" dirty="0"/>
              <a:t>T</a:t>
            </a:r>
            <a:r>
              <a:rPr lang="en-US" sz="1100" dirty="0" smtClean="0"/>
              <a:t>o </a:t>
            </a:r>
            <a:r>
              <a:rPr lang="en-US" sz="1100" dirty="0"/>
              <a:t>optimise the performance of existing system behavior while paying down cross-cutting costs of quality, maintenance, and tech debt</a:t>
            </a:r>
            <a:r>
              <a:rPr lang="en-US" sz="1100" dirty="0" smtClean="0"/>
              <a:t>:</a:t>
            </a:r>
            <a:endParaRPr lang="en-US" sz="1100" dirty="0"/>
          </a:p>
          <a:p>
            <a:r>
              <a:rPr lang="en-US" sz="1100" dirty="0"/>
              <a:t>Migrating undocumented, untested legacy services through BDD "Test Injection"</a:t>
            </a:r>
          </a:p>
          <a:p>
            <a:r>
              <a:rPr lang="en-US" sz="1100" dirty="0"/>
              <a:t>Using BDD to control system configuration as code / infrastructure as code.</a:t>
            </a:r>
          </a:p>
          <a:p>
            <a:r>
              <a:rPr lang="en-US" sz="1100" dirty="0"/>
              <a:t>Serverless qualification flows for CI, FIT and SIT, Load and Soak</a:t>
            </a:r>
          </a:p>
          <a:p>
            <a:r>
              <a:rPr lang="en-US" sz="1100" dirty="0"/>
              <a:t>Service migrations between legacy layers and serverless fabrics</a:t>
            </a:r>
          </a:p>
          <a:p>
            <a:r>
              <a:rPr lang="en-US" sz="1100" dirty="0"/>
              <a:t>Orchestrating gitflow to feed OpsDev hot-fixes back to Feature Squads</a:t>
            </a:r>
          </a:p>
          <a:p>
            <a:r>
              <a:rPr lang="en-US" sz="1100" dirty="0"/>
              <a:t>Managing 24 x 7 production support via automated and social help desks</a:t>
            </a:r>
          </a:p>
          <a:p>
            <a:r>
              <a:rPr lang="en-US" sz="1100" dirty="0"/>
              <a:t>Configuring common functions,  platform updates and 3rd-party agents</a:t>
            </a:r>
          </a:p>
          <a:p>
            <a:r>
              <a:rPr lang="en-US" sz="1100" dirty="0"/>
              <a:t>Refactoring BDD fabrics to reduce costs of quality</a:t>
            </a:r>
          </a:p>
          <a:p>
            <a:pPr marL="0" indent="0">
              <a:buNone/>
            </a:pPr>
            <a:endParaRPr lang="en-US" sz="1100" dirty="0" smtClean="0"/>
          </a:p>
          <a:p>
            <a:pPr marL="0" indent="0">
              <a:buNone/>
            </a:pPr>
            <a:r>
              <a:rPr lang="en-US" sz="1100" b="1" dirty="0" smtClean="0"/>
              <a:t>XDevOps </a:t>
            </a:r>
            <a:r>
              <a:rPr lang="en-US" sz="1100" b="1" dirty="0"/>
              <a:t>and Scrum</a:t>
            </a:r>
            <a:endParaRPr lang="en-US" sz="1100" dirty="0"/>
          </a:p>
          <a:p>
            <a:r>
              <a:rPr lang="en-US" sz="1100" dirty="0" smtClean="0"/>
              <a:t>DevOps</a:t>
            </a:r>
            <a:r>
              <a:rPr lang="en-US" sz="1100" dirty="0"/>
              <a:t>' Continuous Deployment doesn't really fit with Scrum roles and time-boxes. At a minimum you'll </a:t>
            </a:r>
            <a:r>
              <a:rPr lang="en-US" sz="1100" dirty="0" smtClean="0"/>
              <a:t>need </a:t>
            </a:r>
            <a:r>
              <a:rPr lang="en-US" sz="1100" dirty="0"/>
              <a:t>Scrumban.</a:t>
            </a:r>
          </a:p>
          <a:p>
            <a:endParaRPr lang="en-US" sz="1100" dirty="0"/>
          </a:p>
          <a:p>
            <a:r>
              <a:rPr lang="en-US" sz="1100" dirty="0" smtClean="0"/>
              <a:t>In the form of the XP practices, </a:t>
            </a:r>
            <a:r>
              <a:rPr lang="en-US" sz="1100" dirty="0"/>
              <a:t>XDevOps is closely aligned with the </a:t>
            </a:r>
            <a:r>
              <a:rPr lang="en-US" sz="1100" dirty="0">
                <a:hlinkClick r:id="rId2"/>
              </a:rPr>
              <a:t>Software Craftsmanship </a:t>
            </a:r>
            <a:r>
              <a:rPr lang="en-US" sz="1100" dirty="0" smtClean="0">
                <a:hlinkClick r:id="rId2"/>
              </a:rPr>
              <a:t>movement</a:t>
            </a:r>
            <a:r>
              <a:rPr lang="en-US" sz="1100" dirty="0" smtClean="0"/>
              <a:t> and Kanban, So Scrum Masters may have </a:t>
            </a:r>
            <a:r>
              <a:rPr lang="en-US" sz="1100" dirty="0"/>
              <a:t>some learning </a:t>
            </a:r>
            <a:r>
              <a:rPr lang="en-US" sz="1100" dirty="0" smtClean="0"/>
              <a:t>&amp; unlearning </a:t>
            </a:r>
            <a:r>
              <a:rPr lang="en-US" sz="1100" dirty="0"/>
              <a:t>to </a:t>
            </a:r>
            <a:r>
              <a:rPr lang="en-US" sz="1100" dirty="0" smtClean="0"/>
              <a:t>do, but </a:t>
            </a:r>
            <a:r>
              <a:rPr lang="en-US" sz="1100" dirty="0"/>
              <a:t>t</a:t>
            </a:r>
            <a:r>
              <a:rPr lang="en-US" sz="1100" dirty="0" smtClean="0"/>
              <a:t>his course makes it easy to for a CSM to see what’s different and why.</a:t>
            </a:r>
            <a:endParaRPr lang="en-US" sz="1100" dirty="0"/>
          </a:p>
          <a:p>
            <a:pPr marL="0" indent="0">
              <a:buNone/>
            </a:pPr>
            <a:endParaRPr lang="en-US" sz="1100" dirty="0"/>
          </a:p>
        </p:txBody>
      </p:sp>
      <p:sp>
        <p:nvSpPr>
          <p:cNvPr id="5" name="TextBox 4"/>
          <p:cNvSpPr txBox="1"/>
          <p:nvPr/>
        </p:nvSpPr>
        <p:spPr>
          <a:xfrm>
            <a:off x="-33046" y="2042785"/>
            <a:ext cx="1728554" cy="3524038"/>
          </a:xfrm>
          <a:prstGeom prst="rect">
            <a:avLst/>
          </a:prstGeom>
          <a:noFill/>
        </p:spPr>
        <p:txBody>
          <a:bodyPr wrap="square" lIns="76197" tIns="38098" rIns="76197" bIns="38098" rtlCol="0">
            <a:spAutoFit/>
          </a:bodyPr>
          <a:lstStyle/>
          <a:p>
            <a:r>
              <a:rPr lang="en-US" sz="1400" dirty="0">
                <a:solidFill>
                  <a:prstClr val="white"/>
                </a:solidFill>
                <a:effectLst>
                  <a:outerShdw blurRad="50800" dist="38100" dir="2700000" algn="tl" rotWithShape="0">
                    <a:srgbClr val="000000">
                      <a:alpha val="43000"/>
                    </a:srgbClr>
                  </a:outerShdw>
                </a:effectLst>
                <a:latin typeface="Optima"/>
                <a:cs typeface="Optima"/>
              </a:rPr>
              <a:t>XDevOps is a critical technical enabler </a:t>
            </a:r>
            <a:r>
              <a:rPr lang="en-US" sz="1400">
                <a:solidFill>
                  <a:prstClr val="white"/>
                </a:solidFill>
                <a:effectLst>
                  <a:outerShdw blurRad="50800" dist="38100" dir="2700000" algn="tl" rotWithShape="0">
                    <a:srgbClr val="000000">
                      <a:alpha val="43000"/>
                    </a:srgbClr>
                  </a:outerShdw>
                </a:effectLst>
                <a:latin typeface="Optima"/>
                <a:cs typeface="Optima"/>
              </a:rPr>
              <a:t>for </a:t>
            </a:r>
            <a:endParaRPr lang="en-US" sz="1400" smtClean="0">
              <a:solidFill>
                <a:prstClr val="white"/>
              </a:solidFill>
              <a:effectLst>
                <a:outerShdw blurRad="50800" dist="38100" dir="2700000" algn="tl" rotWithShape="0">
                  <a:srgbClr val="000000">
                    <a:alpha val="43000"/>
                  </a:srgbClr>
                </a:outerShdw>
              </a:effectLst>
              <a:latin typeface="Optima"/>
              <a:cs typeface="Optima"/>
            </a:endParaRPr>
          </a:p>
          <a:p>
            <a:r>
              <a:rPr lang="en-US" sz="1400" smtClean="0">
                <a:solidFill>
                  <a:prstClr val="white"/>
                </a:solidFill>
                <a:effectLst>
                  <a:outerShdw blurRad="50800" dist="38100" dir="2700000" algn="tl" rotWithShape="0">
                    <a:srgbClr val="000000">
                      <a:alpha val="43000"/>
                    </a:srgbClr>
                  </a:outerShdw>
                </a:effectLst>
                <a:latin typeface="Optima"/>
                <a:cs typeface="Optima"/>
              </a:rPr>
              <a:t>Business </a:t>
            </a:r>
            <a:r>
              <a:rPr lang="en-US" sz="1400" dirty="0">
                <a:solidFill>
                  <a:prstClr val="white"/>
                </a:solidFill>
                <a:effectLst>
                  <a:outerShdw blurRad="50800" dist="38100" dir="2700000" algn="tl" rotWithShape="0">
                    <a:srgbClr val="000000">
                      <a:alpha val="43000"/>
                    </a:srgbClr>
                  </a:outerShdw>
                </a:effectLst>
                <a:latin typeface="Optima"/>
                <a:cs typeface="Optima"/>
              </a:rPr>
              <a:t>Agility.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This </a:t>
            </a:r>
            <a:r>
              <a:rPr lang="en-US" sz="1400" dirty="0">
                <a:solidFill>
                  <a:prstClr val="white"/>
                </a:solidFill>
                <a:effectLst>
                  <a:outerShdw blurRad="50800" dist="38100" dir="2700000" algn="tl" rotWithShape="0">
                    <a:srgbClr val="000000">
                      <a:alpha val="43000"/>
                    </a:srgbClr>
                  </a:outerShdw>
                </a:effectLst>
                <a:latin typeface="Optima"/>
                <a:cs typeface="Optima"/>
              </a:rPr>
              <a:t>course teaches how to fit XP, BDD, CD &amp; GitFlow to a rapid round-trip lifecycle that aligns Design, Delivery and Ops hand-in-glove while integrating legacy with Serverless Microservices.</a:t>
            </a:r>
          </a:p>
        </p:txBody>
      </p:sp>
    </p:spTree>
    <p:extLst>
      <p:ext uri="{BB962C8B-B14F-4D97-AF65-F5344CB8AC3E}">
        <p14:creationId xmlns:p14="http://schemas.microsoft.com/office/powerpoint/2010/main" val="45368340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1647" y="-121920"/>
            <a:ext cx="9375648" cy="72298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14" name="Picture 13"/>
          <p:cNvPicPr>
            <a:picLocks noChangeAspect="1"/>
          </p:cNvPicPr>
          <p:nvPr/>
        </p:nvPicPr>
        <p:blipFill>
          <a:blip r:embed="rId3"/>
          <a:stretch>
            <a:fillRect/>
          </a:stretch>
        </p:blipFill>
        <p:spPr>
          <a:xfrm>
            <a:off x="-326146" y="2698952"/>
            <a:ext cx="6718794" cy="4408983"/>
          </a:xfrm>
          <a:prstGeom prst="rect">
            <a:avLst/>
          </a:prstGeom>
        </p:spPr>
      </p:pic>
      <p:grpSp>
        <p:nvGrpSpPr>
          <p:cNvPr id="6" name="Group 5"/>
          <p:cNvGrpSpPr/>
          <p:nvPr/>
        </p:nvGrpSpPr>
        <p:grpSpPr>
          <a:xfrm>
            <a:off x="5979990" y="2418741"/>
            <a:ext cx="2569934" cy="3620289"/>
            <a:chOff x="8172167" y="1559800"/>
            <a:chExt cx="3426578" cy="4827053"/>
          </a:xfrm>
        </p:grpSpPr>
        <p:sp>
          <p:nvSpPr>
            <p:cNvPr id="10" name="TextBox 9"/>
            <p:cNvSpPr txBox="1"/>
            <p:nvPr/>
          </p:nvSpPr>
          <p:spPr>
            <a:xfrm>
              <a:off x="8501475" y="3290107"/>
              <a:ext cx="2503249"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B</a:t>
              </a:r>
              <a:r>
                <a:rPr lang="en-US" sz="3600" dirty="0">
                  <a:solidFill>
                    <a:prstClr val="white"/>
                  </a:solidFill>
                  <a:latin typeface="Optima" charset="0"/>
                  <a:ea typeface="Optima" charset="0"/>
                  <a:cs typeface="Optima" charset="0"/>
                </a:rPr>
                <a:t>usiness</a:t>
              </a:r>
            </a:p>
          </p:txBody>
        </p:sp>
        <p:sp>
          <p:nvSpPr>
            <p:cNvPr id="3" name="Rectangle 2"/>
            <p:cNvSpPr/>
            <p:nvPr/>
          </p:nvSpPr>
          <p:spPr>
            <a:xfrm>
              <a:off x="8172167" y="1559800"/>
              <a:ext cx="3426578" cy="1969771"/>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13" name="TextBox 12"/>
            <p:cNvSpPr txBox="1"/>
            <p:nvPr/>
          </p:nvSpPr>
          <p:spPr>
            <a:xfrm>
              <a:off x="8322858" y="4786414"/>
              <a:ext cx="2104337"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 A</a:t>
              </a:r>
              <a:r>
                <a:rPr lang="en-US" sz="3600" dirty="0">
                  <a:solidFill>
                    <a:prstClr val="white"/>
                  </a:solidFill>
                  <a:latin typeface="Optima" charset="0"/>
                  <a:ea typeface="Optima" charset="0"/>
                  <a:cs typeface="Optima" charset="0"/>
                </a:rPr>
                <a:t>gility</a:t>
              </a:r>
            </a:p>
          </p:txBody>
        </p:sp>
      </p:grpSp>
      <p:pic>
        <p:nvPicPr>
          <p:cNvPr id="4" name="Picture 3"/>
          <p:cNvPicPr>
            <a:picLocks noChangeAspect="1"/>
          </p:cNvPicPr>
          <p:nvPr/>
        </p:nvPicPr>
        <p:blipFill>
          <a:blip r:embed="rId4"/>
          <a:stretch>
            <a:fillRect/>
          </a:stretch>
        </p:blipFill>
        <p:spPr>
          <a:xfrm>
            <a:off x="188956" y="737539"/>
            <a:ext cx="6110251" cy="2329769"/>
          </a:xfrm>
          <a:prstGeom prst="rect">
            <a:avLst/>
          </a:prstGeom>
        </p:spPr>
      </p:pic>
    </p:spTree>
    <p:extLst>
      <p:ext uri="{BB962C8B-B14F-4D97-AF65-F5344CB8AC3E}">
        <p14:creationId xmlns:p14="http://schemas.microsoft.com/office/powerpoint/2010/main" val="149002417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171703" y="351428"/>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63" name="TextBox 62"/>
          <p:cNvSpPr txBox="1"/>
          <p:nvPr/>
        </p:nvSpPr>
        <p:spPr>
          <a:xfrm>
            <a:off x="0" y="2254819"/>
            <a:ext cx="1670304" cy="3093150"/>
          </a:xfrm>
          <a:prstGeom prst="rect">
            <a:avLst/>
          </a:prstGeom>
          <a:noFill/>
        </p:spPr>
        <p:txBody>
          <a:bodyPr wrap="square" lIns="76197" tIns="38098" rIns="76197" bIns="38098" rtlCol="0">
            <a:spAutoFit/>
          </a:bodyPr>
          <a:lstStyle/>
          <a:p>
            <a:r>
              <a:rPr lang="en-US" sz="1400" b="1" dirty="0" smtClean="0">
                <a:solidFill>
                  <a:prstClr val="white"/>
                </a:solidFill>
                <a:effectLst>
                  <a:outerShdw blurRad="50800" dist="38100" dir="2700000" algn="tl" rotWithShape="0">
                    <a:srgbClr val="000000">
                      <a:alpha val="43000"/>
                    </a:srgbClr>
                  </a:outerShdw>
                </a:effectLst>
                <a:latin typeface="Optima"/>
                <a:cs typeface="Optima"/>
              </a:rPr>
              <a:t>XBA </a:t>
            </a:r>
            <a:r>
              <a:rPr lang="en-US" sz="1400" b="1" dirty="0">
                <a:solidFill>
                  <a:prstClr val="white"/>
                </a:solidFill>
                <a:effectLst>
                  <a:outerShdw blurRad="50800" dist="38100" dir="2700000" algn="tl" rotWithShape="0">
                    <a:srgbClr val="000000">
                      <a:alpha val="43000"/>
                    </a:srgbClr>
                  </a:outerShdw>
                </a:effectLst>
                <a:latin typeface="Optima"/>
                <a:cs typeface="Optima"/>
              </a:rPr>
              <a:t>teaches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how </a:t>
            </a:r>
            <a:r>
              <a:rPr lang="en-US" sz="1400" b="1" dirty="0">
                <a:solidFill>
                  <a:prstClr val="white"/>
                </a:solidFill>
                <a:effectLst>
                  <a:outerShdw blurRad="50800" dist="38100" dir="2700000" algn="tl" rotWithShape="0">
                    <a:srgbClr val="000000">
                      <a:alpha val="43000"/>
                    </a:srgbClr>
                  </a:outerShdw>
                </a:effectLst>
                <a:latin typeface="Optima"/>
                <a:cs typeface="Optima"/>
              </a:rPr>
              <a:t>to continuously align multiple Agile teams to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bottom </a:t>
            </a:r>
            <a:r>
              <a:rPr lang="en-US" sz="1400" b="1" dirty="0">
                <a:solidFill>
                  <a:prstClr val="white"/>
                </a:solidFill>
                <a:effectLst>
                  <a:outerShdw blurRad="50800" dist="38100" dir="2700000" algn="tl" rotWithShape="0">
                    <a:srgbClr val="000000">
                      <a:alpha val="43000"/>
                    </a:srgbClr>
                  </a:outerShdw>
                </a:effectLst>
                <a:latin typeface="Optima"/>
                <a:cs typeface="Optima"/>
              </a:rPr>
              <a:t>line ROI.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b="1" dirty="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It generates </a:t>
            </a:r>
            <a:r>
              <a:rPr lang="en-US" sz="1400" b="1" dirty="0">
                <a:solidFill>
                  <a:prstClr val="white"/>
                </a:solidFill>
                <a:effectLst>
                  <a:outerShdw blurRad="50800" dist="38100" dir="2700000" algn="tl" rotWithShape="0">
                    <a:srgbClr val="000000">
                      <a:alpha val="43000"/>
                    </a:srgbClr>
                  </a:outerShdw>
                </a:effectLst>
                <a:latin typeface="Optima"/>
                <a:cs typeface="Optima"/>
              </a:rPr>
              <a:t>self-organizing value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streams, each focused on its own specific mission to open a bottleneck </a:t>
            </a:r>
            <a:r>
              <a:rPr lang="en-US" sz="1400" b="1" dirty="0">
                <a:solidFill>
                  <a:prstClr val="white"/>
                </a:solidFill>
                <a:effectLst>
                  <a:outerShdw blurRad="50800" dist="38100" dir="2700000" algn="tl" rotWithShape="0">
                    <a:srgbClr val="000000">
                      <a:alpha val="43000"/>
                    </a:srgbClr>
                  </a:outerShdw>
                </a:effectLst>
                <a:latin typeface="Optima"/>
                <a:cs typeface="Optima"/>
              </a:rPr>
              <a:t>to the growth of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its service ecosystem.</a:t>
            </a:r>
          </a:p>
        </p:txBody>
      </p:sp>
      <p:sp>
        <p:nvSpPr>
          <p:cNvPr id="55" name="Title 1"/>
          <p:cNvSpPr txBox="1">
            <a:spLocks/>
          </p:cNvSpPr>
          <p:nvPr/>
        </p:nvSpPr>
        <p:spPr>
          <a:xfrm>
            <a:off x="1719071" y="376938"/>
            <a:ext cx="5384497" cy="848968"/>
          </a:xfrm>
          <a:prstGeom prst="rect">
            <a:avLst/>
          </a:prstGeom>
        </p:spPr>
        <p:txBody>
          <a:bodyPr vert="horz" lIns="91408" tIns="45704" rIns="91408" bIns="45704"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1600" dirty="0" smtClean="0">
                <a:solidFill>
                  <a:prstClr val="black"/>
                </a:solidFill>
                <a:latin typeface="Optima"/>
                <a:cs typeface="Optima"/>
              </a:rPr>
              <a:t>A practice pattern language to </a:t>
            </a:r>
            <a:r>
              <a:rPr lang="en-US" sz="1600" dirty="0">
                <a:solidFill>
                  <a:prstClr val="black"/>
                </a:solidFill>
                <a:latin typeface="Optima"/>
                <a:cs typeface="Optima"/>
              </a:rPr>
              <a:t>continuously align multiple </a:t>
            </a:r>
            <a:r>
              <a:rPr lang="en-US" sz="1600" dirty="0" smtClean="0">
                <a:solidFill>
                  <a:prstClr val="black"/>
                </a:solidFill>
                <a:latin typeface="Optima"/>
                <a:cs typeface="Optima"/>
              </a:rPr>
              <a:t>Agile squads to exponential bottom-line throughput. XBA accelerates flow </a:t>
            </a:r>
            <a:r>
              <a:rPr lang="en-US" sz="1600" dirty="0">
                <a:solidFill>
                  <a:prstClr val="black"/>
                </a:solidFill>
                <a:latin typeface="Optima"/>
                <a:cs typeface="Optima"/>
              </a:rPr>
              <a:t>of </a:t>
            </a:r>
            <a:r>
              <a:rPr lang="en-US" sz="1600" dirty="0" smtClean="0">
                <a:solidFill>
                  <a:prstClr val="black"/>
                </a:solidFill>
                <a:latin typeface="Optima"/>
                <a:cs typeface="Optima"/>
              </a:rPr>
              <a:t>learning across value streams, focusing them on opening </a:t>
            </a:r>
            <a:r>
              <a:rPr lang="en-US" sz="1600" dirty="0">
                <a:solidFill>
                  <a:prstClr val="black"/>
                </a:solidFill>
                <a:latin typeface="Optima"/>
                <a:cs typeface="Optima"/>
              </a:rPr>
              <a:t>bottlenecks to </a:t>
            </a:r>
            <a:r>
              <a:rPr lang="en-US" sz="1600" dirty="0" smtClean="0">
                <a:solidFill>
                  <a:prstClr val="black"/>
                </a:solidFill>
                <a:latin typeface="Optima"/>
                <a:cs typeface="Optima"/>
              </a:rPr>
              <a:t>service ecosystem growth.</a:t>
            </a:r>
            <a:endParaRPr lang="en-US" sz="1600" dirty="0">
              <a:solidFill>
                <a:prstClr val="black"/>
              </a:solidFill>
              <a:latin typeface="Optima"/>
              <a:cs typeface="Optima"/>
            </a:endParaRPr>
          </a:p>
        </p:txBody>
      </p:sp>
      <p:pic>
        <p:nvPicPr>
          <p:cNvPr id="3" name="Picture 2"/>
          <p:cNvPicPr>
            <a:picLocks noChangeAspect="1"/>
          </p:cNvPicPr>
          <p:nvPr/>
        </p:nvPicPr>
        <p:blipFill>
          <a:blip r:embed="rId3"/>
          <a:stretch>
            <a:fillRect/>
          </a:stretch>
        </p:blipFill>
        <p:spPr>
          <a:xfrm>
            <a:off x="1819636" y="1170130"/>
            <a:ext cx="7186525" cy="5029515"/>
          </a:xfrm>
          <a:prstGeom prst="rect">
            <a:avLst/>
          </a:prstGeom>
        </p:spPr>
      </p:pic>
    </p:spTree>
    <p:extLst>
      <p:ext uri="{BB962C8B-B14F-4D97-AF65-F5344CB8AC3E}">
        <p14:creationId xmlns:p14="http://schemas.microsoft.com/office/powerpoint/2010/main" val="140436717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Business Agility Course Summary</a:t>
            </a:r>
            <a:endParaRPr lang="en-US" dirty="0"/>
          </a:p>
        </p:txBody>
      </p:sp>
      <p:sp>
        <p:nvSpPr>
          <p:cNvPr id="3" name="Content Placeholder 2"/>
          <p:cNvSpPr>
            <a:spLocks noGrp="1"/>
          </p:cNvSpPr>
          <p:nvPr>
            <p:ph idx="1"/>
          </p:nvPr>
        </p:nvSpPr>
        <p:spPr>
          <a:xfrm>
            <a:off x="1620058" y="615125"/>
            <a:ext cx="3854150" cy="5429250"/>
          </a:xfrm>
        </p:spPr>
        <p:txBody>
          <a:bodyPr>
            <a:noAutofit/>
          </a:bodyPr>
          <a:lstStyle/>
          <a:p>
            <a:pPr marL="0" indent="0">
              <a:buNone/>
            </a:pPr>
            <a:r>
              <a:rPr lang="en-US" sz="1100" dirty="0"/>
              <a:t>An Agile organization isn’t a dancing elephant. It’s a pod of dolphins. </a:t>
            </a:r>
            <a:br>
              <a:rPr lang="en-US" sz="1100" dirty="0"/>
            </a:br>
            <a:endParaRPr lang="en-US" sz="1100" dirty="0"/>
          </a:p>
          <a:p>
            <a:pPr marL="0" indent="0">
              <a:buNone/>
            </a:pPr>
            <a:r>
              <a:rPr lang="en-US" sz="1100" dirty="0"/>
              <a:t>Traditional business management practices can't communicate learnings efficiently among fast-paced, autonomous Agile teams, nor align their priorities quickly enough to keep the left hand coordinated with the right. XBA teaches managers, execs and coaches how to enable autonomous teams to continuously self-align to maximise their mutual benefit and market impact. XBA includes</a:t>
            </a:r>
            <a:r>
              <a:rPr lang="en-US" sz="1100" dirty="0" smtClean="0"/>
              <a:t>:</a:t>
            </a:r>
            <a:r>
              <a:rPr lang="en-US" sz="1100" dirty="0"/>
              <a:t/>
            </a:r>
            <a:br>
              <a:rPr lang="en-US" sz="1100" dirty="0"/>
            </a:br>
            <a:endParaRPr lang="en-US" sz="1100" dirty="0"/>
          </a:p>
          <a:p>
            <a:r>
              <a:rPr lang="en-US" sz="1100" dirty="0" smtClean="0"/>
              <a:t>Throughput </a:t>
            </a:r>
            <a:r>
              <a:rPr lang="en-US" sz="1100" dirty="0"/>
              <a:t>accounting rather than cost-accounting as the basis for business decisions</a:t>
            </a:r>
          </a:p>
          <a:p>
            <a:r>
              <a:rPr lang="en-US" sz="1100" dirty="0" smtClean="0"/>
              <a:t>Mission-command</a:t>
            </a:r>
            <a:r>
              <a:rPr lang="en-US" sz="1100" dirty="0"/>
              <a:t>, DRIs &amp; Leadership as a Service to prevent bureaucracy and politics</a:t>
            </a:r>
          </a:p>
          <a:p>
            <a:r>
              <a:rPr lang="en-US" sz="1100" dirty="0" smtClean="0"/>
              <a:t>Self-organizing </a:t>
            </a:r>
            <a:r>
              <a:rPr lang="en-US" sz="1100" dirty="0"/>
              <a:t>transformation - a rapid, reliable, risk-free but uncompromising change </a:t>
            </a:r>
            <a:r>
              <a:rPr lang="en-US" sz="1100" dirty="0" smtClean="0"/>
              <a:t>method</a:t>
            </a:r>
          </a:p>
          <a:p>
            <a:r>
              <a:rPr lang="en-US" sz="1100" dirty="0" smtClean="0"/>
              <a:t>Self-aligning “DevOps" value streams to shorten collaboration loop lengths and feedback periods</a:t>
            </a:r>
          </a:p>
          <a:p>
            <a:r>
              <a:rPr lang="en-US" sz="1100" dirty="0" smtClean="0"/>
              <a:t>Dynamic </a:t>
            </a:r>
            <a:r>
              <a:rPr lang="en-US" sz="1100" dirty="0"/>
              <a:t>leadership councils to empower teams of doers to represent themselves without middlemen</a:t>
            </a:r>
          </a:p>
          <a:p>
            <a:r>
              <a:rPr lang="en-US" sz="1100" dirty="0" smtClean="0"/>
              <a:t>Breadth-first </a:t>
            </a:r>
            <a:r>
              <a:rPr lang="en-US" sz="1100" dirty="0"/>
              <a:t>product management to continuously adapt stream priorities for maximum market </a:t>
            </a:r>
            <a:r>
              <a:rPr lang="en-US" sz="1100" dirty="0" smtClean="0"/>
              <a:t>impact</a:t>
            </a:r>
            <a:r>
              <a:rPr lang="en-US" sz="1100" dirty="0"/>
              <a:t/>
            </a:r>
            <a:br>
              <a:rPr lang="en-US" sz="1100" dirty="0"/>
            </a:br>
            <a:endParaRPr lang="en-US" sz="1100" dirty="0"/>
          </a:p>
          <a:p>
            <a:pPr marL="0" indent="0">
              <a:buNone/>
            </a:pPr>
            <a:r>
              <a:rPr lang="en-US" sz="1100" dirty="0"/>
              <a:t>Every aspect of Business Agility is represented by a simple set of best-practice patterns. The XBA course starts with a Lego-based simulation of all of these working together, a “Game Without Thrones" to generate a shared mental model of Agile Organization. Once students become comfortable with this model in Lego, XBA drills down on each practice to provide clear understanding and hands-on experience in a real world context. </a:t>
            </a:r>
          </a:p>
        </p:txBody>
      </p:sp>
      <p:sp>
        <p:nvSpPr>
          <p:cNvPr id="4" name="Content Placeholder 3"/>
          <p:cNvSpPr>
            <a:spLocks noGrp="1"/>
          </p:cNvSpPr>
          <p:nvPr>
            <p:ph idx="11"/>
          </p:nvPr>
        </p:nvSpPr>
        <p:spPr>
          <a:xfrm>
            <a:off x="5437632" y="615124"/>
            <a:ext cx="3642868" cy="5566219"/>
          </a:xfrm>
        </p:spPr>
        <p:txBody>
          <a:bodyPr>
            <a:noAutofit/>
          </a:bodyPr>
          <a:lstStyle/>
          <a:p>
            <a:pPr marL="0" indent="0">
              <a:buNone/>
            </a:pPr>
            <a:r>
              <a:rPr lang="en-US" sz="1100" b="1" dirty="0"/>
              <a:t>Throughput </a:t>
            </a:r>
            <a:r>
              <a:rPr lang="en-US" sz="1100" b="1" dirty="0" smtClean="0"/>
              <a:t>Accounting</a:t>
            </a:r>
            <a:endParaRPr lang="en-US" sz="1100" dirty="0"/>
          </a:p>
          <a:p>
            <a:pPr marL="0" indent="0">
              <a:buNone/>
            </a:pPr>
            <a:r>
              <a:rPr lang="en-US" sz="1100" dirty="0"/>
              <a:t>Traditional Cost Accounting, which attempts to maximise utilisation and minimise operating expense, forms an illogical basis for management decisions. Modern MBAs teach Goldratt’s rational alternative, Throughput Accounting, which instead measures and optimises throughput as Operating Expense + Net Profit. XBA applies this approach to ecosystems growth represented by cumulative flow and "pirate metric" diagrams</a:t>
            </a:r>
            <a:r>
              <a:rPr lang="en-US" sz="1100" dirty="0" smtClean="0"/>
              <a:t>.</a:t>
            </a:r>
          </a:p>
          <a:p>
            <a:pPr marL="0" indent="0">
              <a:buNone/>
            </a:pPr>
            <a:endParaRPr lang="en-US" sz="1100" dirty="0"/>
          </a:p>
          <a:p>
            <a:pPr marL="0" indent="0">
              <a:buNone/>
            </a:pPr>
            <a:r>
              <a:rPr lang="en-US" sz="1100" b="1" dirty="0" smtClean="0"/>
              <a:t>Mission-Command</a:t>
            </a:r>
            <a:r>
              <a:rPr lang="en-US" sz="1100" dirty="0"/>
              <a:t/>
            </a:r>
            <a:br>
              <a:rPr lang="en-US" sz="1100" dirty="0"/>
            </a:br>
            <a:r>
              <a:rPr lang="en-US" sz="1100" dirty="0" smtClean="0"/>
              <a:t>This </a:t>
            </a:r>
            <a:r>
              <a:rPr lang="en-US" sz="1100" dirty="0"/>
              <a:t>isn’t about sacking the management, but replacing command and control decision-making with a simple consensus-generating protocol called Leadership as a Service. This protocol maximises learning flows for capability leadership, systems leadership, product leadership and portfolio leadership. It accelerates communication between teams while aligning them to resolve cross-cutting constraints for mutual benefit</a:t>
            </a:r>
            <a:r>
              <a:rPr lang="en-US" sz="1100" dirty="0" smtClean="0"/>
              <a:t>.</a:t>
            </a:r>
          </a:p>
          <a:p>
            <a:pPr marL="0" indent="0">
              <a:buNone/>
            </a:pPr>
            <a:endParaRPr lang="en-US" sz="1100" dirty="0"/>
          </a:p>
          <a:p>
            <a:pPr marL="0" indent="0">
              <a:buNone/>
            </a:pPr>
            <a:r>
              <a:rPr lang="en-US" sz="1100" b="1" dirty="0" smtClean="0"/>
              <a:t>Exponential Transformation</a:t>
            </a:r>
            <a:r>
              <a:rPr lang="en-US" sz="1100" dirty="0"/>
              <a:t/>
            </a:r>
            <a:br>
              <a:rPr lang="en-US" sz="1100" dirty="0"/>
            </a:br>
            <a:r>
              <a:rPr lang="en-US" sz="1100" dirty="0" smtClean="0"/>
              <a:t>Use Agile to deliver Agile. Iteratively </a:t>
            </a:r>
            <a:r>
              <a:rPr lang="en-US" sz="1100" dirty="0"/>
              <a:t>convert change recipients into change agents without ever pushing change into existing teams, programs or silos. </a:t>
            </a:r>
            <a:r>
              <a:rPr lang="en-US" sz="1100" dirty="0" smtClean="0"/>
              <a:t>Graft </a:t>
            </a:r>
            <a:r>
              <a:rPr lang="en-US" sz="1100" dirty="0"/>
              <a:t>the kernel of an Agile Organization onto the trunk of an old corporate culture, then </a:t>
            </a:r>
            <a:r>
              <a:rPr lang="en-US" sz="1100" dirty="0" smtClean="0"/>
              <a:t>grow </a:t>
            </a:r>
            <a:r>
              <a:rPr lang="en-US" sz="1100" dirty="0"/>
              <a:t>it organically. This kernel is a slender but uncompromised </a:t>
            </a:r>
            <a:r>
              <a:rPr lang="en-US" sz="1100" dirty="0" smtClean="0"/>
              <a:t>stream </a:t>
            </a:r>
            <a:r>
              <a:rPr lang="en-US" sz="1100" dirty="0"/>
              <a:t>of progressive staff. Once </a:t>
            </a:r>
            <a:r>
              <a:rPr lang="en-US" sz="1100" dirty="0" smtClean="0"/>
              <a:t>mature, </a:t>
            </a:r>
            <a:r>
              <a:rPr lang="en-US" sz="1100" dirty="0"/>
              <a:t>we split it down the middle and back-fill each </a:t>
            </a:r>
            <a:r>
              <a:rPr lang="en-US" sz="1100" dirty="0" smtClean="0"/>
              <a:t>half. </a:t>
            </a:r>
            <a:r>
              <a:rPr lang="en-US" sz="1100" dirty="0"/>
              <a:t>Doubling capability at every split generates an exponential rate of change without </a:t>
            </a:r>
            <a:r>
              <a:rPr lang="en-US" sz="1100" dirty="0" smtClean="0"/>
              <a:t>risks of business disruption </a:t>
            </a:r>
            <a:r>
              <a:rPr lang="en-US" sz="1100" dirty="0"/>
              <a:t>or </a:t>
            </a:r>
            <a:r>
              <a:rPr lang="en-US" sz="1100" dirty="0" smtClean="0"/>
              <a:t>Agile compromise</a:t>
            </a:r>
            <a:r>
              <a:rPr lang="en-US" sz="1100" dirty="0"/>
              <a:t>.</a:t>
            </a:r>
          </a:p>
          <a:p>
            <a:r>
              <a:rPr lang="en-US" sz="1100" dirty="0"/>
              <a:t/>
            </a:r>
            <a:br>
              <a:rPr lang="en-US" sz="1100" dirty="0"/>
            </a:br>
            <a:r>
              <a:rPr lang="en-US" sz="1100" dirty="0" smtClean="0"/>
              <a:t>.</a:t>
            </a:r>
            <a:endParaRPr lang="en-US" sz="1100" dirty="0"/>
          </a:p>
        </p:txBody>
      </p:sp>
      <p:sp>
        <p:nvSpPr>
          <p:cNvPr id="6" name="TextBox 5"/>
          <p:cNvSpPr txBox="1"/>
          <p:nvPr/>
        </p:nvSpPr>
        <p:spPr>
          <a:xfrm>
            <a:off x="0" y="2254819"/>
            <a:ext cx="1670304" cy="3093150"/>
          </a:xfrm>
          <a:prstGeom prst="rect">
            <a:avLst/>
          </a:prstGeom>
          <a:noFill/>
        </p:spPr>
        <p:txBody>
          <a:bodyPr wrap="square" lIns="76197" tIns="38098" rIns="76197" bIns="38098" rtlCol="0">
            <a:spAutoFit/>
          </a:bodyPr>
          <a:lstStyle/>
          <a:p>
            <a:r>
              <a:rPr lang="en-US" sz="1400" b="1" dirty="0" smtClean="0">
                <a:solidFill>
                  <a:prstClr val="white"/>
                </a:solidFill>
                <a:effectLst>
                  <a:outerShdw blurRad="50800" dist="38100" dir="2700000" algn="tl" rotWithShape="0">
                    <a:srgbClr val="000000">
                      <a:alpha val="43000"/>
                    </a:srgbClr>
                  </a:outerShdw>
                </a:effectLst>
                <a:latin typeface="Optima"/>
                <a:cs typeface="Optima"/>
              </a:rPr>
              <a:t>XBA </a:t>
            </a:r>
            <a:r>
              <a:rPr lang="en-US" sz="1400" b="1" dirty="0">
                <a:solidFill>
                  <a:prstClr val="white"/>
                </a:solidFill>
                <a:effectLst>
                  <a:outerShdw blurRad="50800" dist="38100" dir="2700000" algn="tl" rotWithShape="0">
                    <a:srgbClr val="000000">
                      <a:alpha val="43000"/>
                    </a:srgbClr>
                  </a:outerShdw>
                </a:effectLst>
                <a:latin typeface="Optima"/>
                <a:cs typeface="Optima"/>
              </a:rPr>
              <a:t>teaches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how </a:t>
            </a:r>
            <a:r>
              <a:rPr lang="en-US" sz="1400" b="1" dirty="0">
                <a:solidFill>
                  <a:prstClr val="white"/>
                </a:solidFill>
                <a:effectLst>
                  <a:outerShdw blurRad="50800" dist="38100" dir="2700000" algn="tl" rotWithShape="0">
                    <a:srgbClr val="000000">
                      <a:alpha val="43000"/>
                    </a:srgbClr>
                  </a:outerShdw>
                </a:effectLst>
                <a:latin typeface="Optima"/>
                <a:cs typeface="Optima"/>
              </a:rPr>
              <a:t>to continuously align multiple Agile teams to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bottom </a:t>
            </a:r>
            <a:r>
              <a:rPr lang="en-US" sz="1400" b="1" dirty="0">
                <a:solidFill>
                  <a:prstClr val="white"/>
                </a:solidFill>
                <a:effectLst>
                  <a:outerShdw blurRad="50800" dist="38100" dir="2700000" algn="tl" rotWithShape="0">
                    <a:srgbClr val="000000">
                      <a:alpha val="43000"/>
                    </a:srgbClr>
                  </a:outerShdw>
                </a:effectLst>
                <a:latin typeface="Optima"/>
                <a:cs typeface="Optima"/>
              </a:rPr>
              <a:t>line ROI.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b="1" dirty="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It generates </a:t>
            </a:r>
            <a:r>
              <a:rPr lang="en-US" sz="1400" b="1" dirty="0">
                <a:solidFill>
                  <a:prstClr val="white"/>
                </a:solidFill>
                <a:effectLst>
                  <a:outerShdw blurRad="50800" dist="38100" dir="2700000" algn="tl" rotWithShape="0">
                    <a:srgbClr val="000000">
                      <a:alpha val="43000"/>
                    </a:srgbClr>
                  </a:outerShdw>
                </a:effectLst>
                <a:latin typeface="Optima"/>
                <a:cs typeface="Optima"/>
              </a:rPr>
              <a:t>self-organizing value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streams, each focused on its own specific mission to open a bottleneck </a:t>
            </a:r>
            <a:r>
              <a:rPr lang="en-US" sz="1400" b="1" dirty="0">
                <a:solidFill>
                  <a:prstClr val="white"/>
                </a:solidFill>
                <a:effectLst>
                  <a:outerShdw blurRad="50800" dist="38100" dir="2700000" algn="tl" rotWithShape="0">
                    <a:srgbClr val="000000">
                      <a:alpha val="43000"/>
                    </a:srgbClr>
                  </a:outerShdw>
                </a:effectLst>
                <a:latin typeface="Optima"/>
                <a:cs typeface="Optima"/>
              </a:rPr>
              <a:t>to the growth of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its service ecosystem.</a:t>
            </a:r>
          </a:p>
        </p:txBody>
      </p:sp>
    </p:spTree>
    <p:extLst>
      <p:ext uri="{BB962C8B-B14F-4D97-AF65-F5344CB8AC3E}">
        <p14:creationId xmlns:p14="http://schemas.microsoft.com/office/powerpoint/2010/main" val="173694722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XBA Course Summary (continued)</a:t>
            </a:r>
            <a:endParaRPr lang="en-US" dirty="0"/>
          </a:p>
        </p:txBody>
      </p:sp>
      <p:sp>
        <p:nvSpPr>
          <p:cNvPr id="3" name="Content Placeholder 2"/>
          <p:cNvSpPr>
            <a:spLocks noGrp="1"/>
          </p:cNvSpPr>
          <p:nvPr>
            <p:ph idx="1"/>
          </p:nvPr>
        </p:nvSpPr>
        <p:spPr>
          <a:xfrm>
            <a:off x="1656634" y="541973"/>
            <a:ext cx="3720038" cy="5429250"/>
          </a:xfrm>
        </p:spPr>
        <p:txBody>
          <a:bodyPr>
            <a:noAutofit/>
          </a:bodyPr>
          <a:lstStyle/>
          <a:p>
            <a:endParaRPr lang="en-US" sz="1100" dirty="0"/>
          </a:p>
          <a:p>
            <a:pPr marL="0" indent="0">
              <a:buNone/>
            </a:pPr>
            <a:r>
              <a:rPr lang="en-US" sz="1100" b="1" dirty="0"/>
              <a:t>DevOps Value </a:t>
            </a:r>
            <a:r>
              <a:rPr lang="en-US" sz="1100" b="1" dirty="0" smtClean="0"/>
              <a:t>Streams</a:t>
            </a:r>
            <a:endParaRPr lang="en-US" sz="1100" dirty="0"/>
          </a:p>
          <a:p>
            <a:pPr marL="0" indent="0">
              <a:buNone/>
            </a:pPr>
            <a:r>
              <a:rPr lang="en-US" sz="1100" dirty="0"/>
              <a:t>DevOps began as a simple way to improve collaboration between delivery and ops by treating infrastructure as code, but it has matured into a unification of Agile, CD, Lean Startup and Throughput Accounting principles and practices. XSCALE Alliance trains the technical aspects in its 2 day training course in XDevOps, which adds in BDD, </a:t>
            </a:r>
            <a:r>
              <a:rPr lang="en-US" sz="1100" dirty="0" smtClean="0"/>
              <a:t>GitFlow </a:t>
            </a:r>
            <a:r>
              <a:rPr lang="en-US" sz="1100" dirty="0"/>
              <a:t>and Serverless Microservices. The XBA course teaches business leaders how to continuously adapt to the round-trip flow of design, delivery and deployment using hand-in-glove metric feedback and triple-loop learning</a:t>
            </a:r>
            <a:r>
              <a:rPr lang="en-US" sz="1100" dirty="0" smtClean="0"/>
              <a:t>.</a:t>
            </a:r>
            <a:r>
              <a:rPr lang="en-US" sz="1100" dirty="0"/>
              <a:t/>
            </a:r>
            <a:br>
              <a:rPr lang="en-US" sz="1100" dirty="0"/>
            </a:br>
            <a:endParaRPr lang="en-US" sz="1100" dirty="0" smtClean="0"/>
          </a:p>
          <a:p>
            <a:pPr marL="0" indent="0">
              <a:buNone/>
            </a:pPr>
            <a:endParaRPr lang="en-US" sz="1100" b="1" dirty="0" smtClean="0"/>
          </a:p>
          <a:p>
            <a:pPr marL="0" indent="0">
              <a:buNone/>
            </a:pPr>
            <a:r>
              <a:rPr lang="en-US" sz="1100" b="1" dirty="0" smtClean="0"/>
              <a:t>Holarchic Leadership</a:t>
            </a:r>
            <a:endParaRPr lang="en-US" sz="1100" dirty="0"/>
          </a:p>
          <a:p>
            <a:pPr marL="0" indent="0">
              <a:buNone/>
            </a:pPr>
            <a:r>
              <a:rPr lang="en-US" sz="1100" dirty="0"/>
              <a:t>In a hierarchy, managers form stable tree structures to channel communications between temporary teams of doers and to make decisions about privileged business information. In a holarchy, stable teams of doers openly share this business information and form cross-cutting chapters that stripe their teams as communication channels. Each chapter generates treaties to represent inter-team alignment and dynamically picks representatives to participate in a council that coordinates people management and change management priorities.</a:t>
            </a:r>
          </a:p>
          <a:p>
            <a:endParaRPr lang="en-US" sz="1100" dirty="0"/>
          </a:p>
        </p:txBody>
      </p:sp>
      <p:sp>
        <p:nvSpPr>
          <p:cNvPr id="4" name="Content Placeholder 3"/>
          <p:cNvSpPr>
            <a:spLocks noGrp="1"/>
          </p:cNvSpPr>
          <p:nvPr>
            <p:ph idx="11"/>
          </p:nvPr>
        </p:nvSpPr>
        <p:spPr>
          <a:xfrm>
            <a:off x="5434538" y="541972"/>
            <a:ext cx="3694730" cy="5566219"/>
          </a:xfrm>
        </p:spPr>
        <p:txBody>
          <a:bodyPr>
            <a:noAutofit/>
          </a:bodyPr>
          <a:lstStyle/>
          <a:p>
            <a:pPr marL="0" indent="0">
              <a:buNone/>
            </a:pPr>
            <a:r>
              <a:rPr lang="en-US" sz="1100" b="1" dirty="0" smtClean="0"/>
              <a:t>Leadership </a:t>
            </a:r>
            <a:r>
              <a:rPr lang="en-US" sz="1100" b="1" dirty="0"/>
              <a:t>as a </a:t>
            </a:r>
            <a:r>
              <a:rPr lang="en-US" sz="1100" b="1" dirty="0" smtClean="0"/>
              <a:t>Service</a:t>
            </a:r>
            <a:endParaRPr lang="en-US" sz="1100" dirty="0" smtClean="0"/>
          </a:p>
          <a:p>
            <a:pPr marL="0" indent="0">
              <a:buNone/>
            </a:pPr>
            <a:r>
              <a:rPr lang="en-US" sz="1100" dirty="0"/>
              <a:t>A</a:t>
            </a:r>
            <a:r>
              <a:rPr lang="en-US" sz="1100" dirty="0" smtClean="0"/>
              <a:t>n </a:t>
            </a:r>
            <a:r>
              <a:rPr lang="en-US" sz="1100" dirty="0"/>
              <a:t>Iroquois protocol that eliminates politics and speeds the flow of learning. Already a part of the Agile Planning Poker game, the key here is to understand when and how to apply LaaS at multiple levels so that it becomes a fundamental pillar of the Product Squad's decision-making process. </a:t>
            </a:r>
            <a:br>
              <a:rPr lang="en-US" sz="1100" dirty="0"/>
            </a:br>
            <a:endParaRPr lang="en-US" sz="1100" dirty="0"/>
          </a:p>
          <a:p>
            <a:pPr marL="0" indent="0">
              <a:buNone/>
            </a:pPr>
            <a:r>
              <a:rPr lang="en-US" sz="1100" b="1" dirty="0" smtClean="0"/>
              <a:t>Throughput </a:t>
            </a:r>
            <a:r>
              <a:rPr lang="en-US" sz="1100" b="1" dirty="0"/>
              <a:t>Diagrams</a:t>
            </a:r>
            <a:r>
              <a:rPr lang="en-US" sz="1100" dirty="0"/>
              <a:t> </a:t>
            </a:r>
            <a:endParaRPr lang="en-US" sz="1100" dirty="0" smtClean="0"/>
          </a:p>
          <a:p>
            <a:pPr marL="0" indent="0">
              <a:buNone/>
            </a:pPr>
            <a:r>
              <a:rPr lang="en-US" sz="1100" dirty="0" smtClean="0"/>
              <a:t>Chart </a:t>
            </a:r>
            <a:r>
              <a:rPr lang="en-US" sz="1100" dirty="0"/>
              <a:t>financials </a:t>
            </a:r>
            <a:r>
              <a:rPr lang="en-US" sz="1100" dirty="0" smtClean="0"/>
              <a:t>to prioritize </a:t>
            </a:r>
            <a:r>
              <a:rPr lang="en-US" sz="1100" dirty="0"/>
              <a:t>ecosystem growth over cutting OpEx. Although the Throughput accounting math is extremely simple, the fallacies inherent in cost accounting run deep. XPM combines McClure's Pirate Metrics with Lean's Cumulative Flow diagrams, drawing on the numbers output by the other XPM practices to generate an unambiguous view of throughput components. This makes it easy to identify the current bottleneck constraint by eye and continuously vary feature priorities to account for it.</a:t>
            </a:r>
          </a:p>
          <a:p>
            <a:pPr marL="0" indent="0">
              <a:buNone/>
            </a:pPr>
            <a:r>
              <a:rPr lang="en-US" sz="1100" dirty="0"/>
              <a:t/>
            </a:r>
            <a:br>
              <a:rPr lang="en-US" sz="1100" dirty="0"/>
            </a:br>
            <a:r>
              <a:rPr lang="en-US" sz="1100" b="1" dirty="0"/>
              <a:t>Breadth-first Portfolio </a:t>
            </a:r>
            <a:r>
              <a:rPr lang="en-US" sz="1100" b="1" dirty="0" smtClean="0"/>
              <a:t>Management</a:t>
            </a:r>
            <a:endParaRPr lang="en-US" sz="1100" dirty="0"/>
          </a:p>
          <a:p>
            <a:pPr marL="0" indent="0">
              <a:buNone/>
            </a:pPr>
            <a:r>
              <a:rPr lang="en-US" sz="1100" dirty="0"/>
              <a:t>The </a:t>
            </a:r>
            <a:r>
              <a:rPr lang="en-US" sz="1100" dirty="0" smtClean="0"/>
              <a:t>Exponential </a:t>
            </a:r>
            <a:r>
              <a:rPr lang="en-US" sz="1100" dirty="0"/>
              <a:t>Product Management course trains business, design and technical authorities in a set of practices that systematically convert business drivers and constraints into well-formed BDD product backlogs </a:t>
            </a:r>
            <a:r>
              <a:rPr lang="en-US" sz="1100" dirty="0" smtClean="0"/>
              <a:t>prioritized </a:t>
            </a:r>
            <a:r>
              <a:rPr lang="en-US" sz="1100" dirty="0"/>
              <a:t>for maximum market impact. </a:t>
            </a:r>
            <a:endParaRPr lang="en-US" sz="1100" dirty="0" smtClean="0"/>
          </a:p>
          <a:p>
            <a:pPr marL="0" indent="0">
              <a:buNone/>
            </a:pPr>
            <a:r>
              <a:rPr lang="en-US" sz="1100" dirty="0" smtClean="0"/>
              <a:t>XBA </a:t>
            </a:r>
            <a:r>
              <a:rPr lang="en-US" sz="1100" dirty="0"/>
              <a:t>broadens the XPM practices to balance portfolios of value streams to maximise ROI, enabling quantitative trade-offs to open bottlenecks across product growth curves and constraints.</a:t>
            </a:r>
          </a:p>
          <a:p>
            <a:endParaRPr lang="en-US" sz="1100" dirty="0"/>
          </a:p>
        </p:txBody>
      </p:sp>
      <p:sp>
        <p:nvSpPr>
          <p:cNvPr id="6" name="TextBox 5"/>
          <p:cNvSpPr txBox="1"/>
          <p:nvPr/>
        </p:nvSpPr>
        <p:spPr>
          <a:xfrm>
            <a:off x="0" y="2254819"/>
            <a:ext cx="1670304" cy="3093150"/>
          </a:xfrm>
          <a:prstGeom prst="rect">
            <a:avLst/>
          </a:prstGeom>
          <a:noFill/>
        </p:spPr>
        <p:txBody>
          <a:bodyPr wrap="square" lIns="76197" tIns="38098" rIns="76197" bIns="38098" rtlCol="0">
            <a:spAutoFit/>
          </a:bodyPr>
          <a:lstStyle/>
          <a:p>
            <a:r>
              <a:rPr lang="en-US" sz="1400" b="1" dirty="0" smtClean="0">
                <a:solidFill>
                  <a:prstClr val="white"/>
                </a:solidFill>
                <a:effectLst>
                  <a:outerShdw blurRad="50800" dist="38100" dir="2700000" algn="tl" rotWithShape="0">
                    <a:srgbClr val="000000">
                      <a:alpha val="43000"/>
                    </a:srgbClr>
                  </a:outerShdw>
                </a:effectLst>
                <a:latin typeface="Optima"/>
                <a:cs typeface="Optima"/>
              </a:rPr>
              <a:t>XBA </a:t>
            </a:r>
            <a:r>
              <a:rPr lang="en-US" sz="1400" b="1" dirty="0">
                <a:solidFill>
                  <a:prstClr val="white"/>
                </a:solidFill>
                <a:effectLst>
                  <a:outerShdw blurRad="50800" dist="38100" dir="2700000" algn="tl" rotWithShape="0">
                    <a:srgbClr val="000000">
                      <a:alpha val="43000"/>
                    </a:srgbClr>
                  </a:outerShdw>
                </a:effectLst>
                <a:latin typeface="Optima"/>
                <a:cs typeface="Optima"/>
              </a:rPr>
              <a:t>teaches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how </a:t>
            </a:r>
            <a:r>
              <a:rPr lang="en-US" sz="1400" b="1" dirty="0">
                <a:solidFill>
                  <a:prstClr val="white"/>
                </a:solidFill>
                <a:effectLst>
                  <a:outerShdw blurRad="50800" dist="38100" dir="2700000" algn="tl" rotWithShape="0">
                    <a:srgbClr val="000000">
                      <a:alpha val="43000"/>
                    </a:srgbClr>
                  </a:outerShdw>
                </a:effectLst>
                <a:latin typeface="Optima"/>
                <a:cs typeface="Optima"/>
              </a:rPr>
              <a:t>to continuously align multiple Agile teams to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bottom </a:t>
            </a:r>
            <a:r>
              <a:rPr lang="en-US" sz="1400" b="1" dirty="0">
                <a:solidFill>
                  <a:prstClr val="white"/>
                </a:solidFill>
                <a:effectLst>
                  <a:outerShdw blurRad="50800" dist="38100" dir="2700000" algn="tl" rotWithShape="0">
                    <a:srgbClr val="000000">
                      <a:alpha val="43000"/>
                    </a:srgbClr>
                  </a:outerShdw>
                </a:effectLst>
                <a:latin typeface="Optima"/>
                <a:cs typeface="Optima"/>
              </a:rPr>
              <a:t>line ROI.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b="1" dirty="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It generates </a:t>
            </a:r>
            <a:r>
              <a:rPr lang="en-US" sz="1400" b="1" dirty="0">
                <a:solidFill>
                  <a:prstClr val="white"/>
                </a:solidFill>
                <a:effectLst>
                  <a:outerShdw blurRad="50800" dist="38100" dir="2700000" algn="tl" rotWithShape="0">
                    <a:srgbClr val="000000">
                      <a:alpha val="43000"/>
                    </a:srgbClr>
                  </a:outerShdw>
                </a:effectLst>
                <a:latin typeface="Optima"/>
                <a:cs typeface="Optima"/>
              </a:rPr>
              <a:t>self-organizing value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streams, each focused on its own specific mission to open a bottleneck </a:t>
            </a:r>
            <a:r>
              <a:rPr lang="en-US" sz="1400" b="1" dirty="0">
                <a:solidFill>
                  <a:prstClr val="white"/>
                </a:solidFill>
                <a:effectLst>
                  <a:outerShdw blurRad="50800" dist="38100" dir="2700000" algn="tl" rotWithShape="0">
                    <a:srgbClr val="000000">
                      <a:alpha val="43000"/>
                    </a:srgbClr>
                  </a:outerShdw>
                </a:effectLst>
                <a:latin typeface="Optima"/>
                <a:cs typeface="Optima"/>
              </a:rPr>
              <a:t>to the growth of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its service ecosystem.</a:t>
            </a:r>
          </a:p>
        </p:txBody>
      </p:sp>
    </p:spTree>
    <p:extLst>
      <p:ext uri="{BB962C8B-B14F-4D97-AF65-F5344CB8AC3E}">
        <p14:creationId xmlns:p14="http://schemas.microsoft.com/office/powerpoint/2010/main" val="212686413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9396" y="-219456"/>
            <a:ext cx="9444084" cy="732739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4" name="Picture 3"/>
          <p:cNvPicPr>
            <a:picLocks noChangeAspect="1"/>
          </p:cNvPicPr>
          <p:nvPr/>
        </p:nvPicPr>
        <p:blipFill>
          <a:blip r:embed="rId3"/>
          <a:stretch>
            <a:fillRect/>
          </a:stretch>
        </p:blipFill>
        <p:spPr>
          <a:xfrm>
            <a:off x="188956" y="518083"/>
            <a:ext cx="6110251" cy="2329769"/>
          </a:xfrm>
          <a:prstGeom prst="rect">
            <a:avLst/>
          </a:prstGeom>
        </p:spPr>
      </p:pic>
      <p:grpSp>
        <p:nvGrpSpPr>
          <p:cNvPr id="213" name="Group 212"/>
          <p:cNvGrpSpPr/>
          <p:nvPr/>
        </p:nvGrpSpPr>
        <p:grpSpPr>
          <a:xfrm>
            <a:off x="5975839" y="2424616"/>
            <a:ext cx="2569934" cy="3599187"/>
            <a:chOff x="8172167" y="1559800"/>
            <a:chExt cx="3426578" cy="4798917"/>
          </a:xfrm>
        </p:grpSpPr>
        <p:sp>
          <p:nvSpPr>
            <p:cNvPr id="214" name="TextBox 213"/>
            <p:cNvSpPr txBox="1"/>
            <p:nvPr/>
          </p:nvSpPr>
          <p:spPr>
            <a:xfrm>
              <a:off x="8432463" y="3290107"/>
              <a:ext cx="1614117"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A</a:t>
              </a:r>
              <a:r>
                <a:rPr lang="en-US" sz="3600" dirty="0">
                  <a:solidFill>
                    <a:prstClr val="white"/>
                  </a:solidFill>
                  <a:latin typeface="Optima" charset="0"/>
                  <a:ea typeface="Optima" charset="0"/>
                  <a:cs typeface="Optima" charset="0"/>
                </a:rPr>
                <a:t>gile</a:t>
              </a:r>
            </a:p>
          </p:txBody>
        </p:sp>
        <p:sp>
          <p:nvSpPr>
            <p:cNvPr id="215" name="Rectangle 214"/>
            <p:cNvSpPr/>
            <p:nvPr/>
          </p:nvSpPr>
          <p:spPr>
            <a:xfrm>
              <a:off x="8172167" y="1559800"/>
              <a:ext cx="3426578" cy="1969771"/>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216" name="TextBox 215"/>
            <p:cNvSpPr txBox="1"/>
            <p:nvPr/>
          </p:nvSpPr>
          <p:spPr>
            <a:xfrm>
              <a:off x="8463538" y="4758278"/>
              <a:ext cx="2598489"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P</a:t>
              </a:r>
              <a:r>
                <a:rPr lang="en-US" sz="3600" dirty="0">
                  <a:solidFill>
                    <a:prstClr val="white"/>
                  </a:solidFill>
                  <a:latin typeface="Optima" charset="0"/>
                  <a:ea typeface="Optima" charset="0"/>
                  <a:cs typeface="Optima" charset="0"/>
                </a:rPr>
                <a:t>ractices</a:t>
              </a:r>
            </a:p>
          </p:txBody>
        </p:sp>
      </p:grpSp>
      <p:grpSp>
        <p:nvGrpSpPr>
          <p:cNvPr id="16" name="Group 15"/>
          <p:cNvGrpSpPr/>
          <p:nvPr/>
        </p:nvGrpSpPr>
        <p:grpSpPr>
          <a:xfrm>
            <a:off x="749191" y="2816665"/>
            <a:ext cx="5256680" cy="3436650"/>
            <a:chOff x="967186" y="1013500"/>
            <a:chExt cx="4343471" cy="2635235"/>
          </a:xfrm>
        </p:grpSpPr>
        <p:pic>
          <p:nvPicPr>
            <p:cNvPr id="17" name="Picture 16"/>
            <p:cNvPicPr>
              <a:picLocks noChangeAspect="1"/>
            </p:cNvPicPr>
            <p:nvPr/>
          </p:nvPicPr>
          <p:blipFill rotWithShape="1">
            <a:blip r:embed="rId4">
              <a:extLst>
                <a:ext uri="{BEBA8EAE-BF5A-486C-A8C5-ECC9F3942E4B}">
                  <a14:imgProps xmlns:a14="http://schemas.microsoft.com/office/drawing/2010/main">
                    <a14:imgLayer r:embed="rId5">
                      <a14:imgEffect>
                        <a14:sharpenSoften amount="21000"/>
                      </a14:imgEffect>
                      <a14:imgEffect>
                        <a14:colorTemperature colorTemp="6196"/>
                      </a14:imgEffect>
                      <a14:imgEffect>
                        <a14:saturation sat="193000"/>
                      </a14:imgEffect>
                      <a14:imgEffect>
                        <a14:brightnessContrast bright="29000" contrast="-17000"/>
                      </a14:imgEffect>
                    </a14:imgLayer>
                  </a14:imgProps>
                </a:ext>
              </a:extLst>
            </a:blip>
            <a:srcRect t="17667" b="3350"/>
            <a:stretch/>
          </p:blipFill>
          <p:spPr>
            <a:xfrm>
              <a:off x="967186" y="1013500"/>
              <a:ext cx="4343471" cy="2635235"/>
            </a:xfrm>
            <a:prstGeom prst="ellipse">
              <a:avLst/>
            </a:prstGeom>
            <a:ln>
              <a:noFill/>
            </a:ln>
            <a:effectLst>
              <a:softEdge rad="112500"/>
            </a:effectLst>
          </p:spPr>
        </p:pic>
        <p:pic>
          <p:nvPicPr>
            <p:cNvPr id="18" name="Picture 17"/>
            <p:cNvPicPr>
              <a:picLocks noChangeAspect="1"/>
            </p:cNvPicPr>
            <p:nvPr/>
          </p:nvPicPr>
          <p:blipFill>
            <a:blip r:embed="rId6"/>
            <a:stretch>
              <a:fillRect/>
            </a:stretch>
          </p:blipFill>
          <p:spPr>
            <a:xfrm>
              <a:off x="2254470" y="2785894"/>
              <a:ext cx="1797269" cy="745754"/>
            </a:xfrm>
            <a:prstGeom prst="rect">
              <a:avLst/>
            </a:prstGeom>
          </p:spPr>
        </p:pic>
        <p:sp>
          <p:nvSpPr>
            <p:cNvPr id="19" name="Oval 18"/>
            <p:cNvSpPr/>
            <p:nvPr/>
          </p:nvSpPr>
          <p:spPr>
            <a:xfrm>
              <a:off x="2756984" y="2967000"/>
              <a:ext cx="869085" cy="369631"/>
            </a:xfrm>
            <a:prstGeom prst="ellipse">
              <a:avLst/>
            </a:prstGeom>
            <a:gradFill>
              <a:gsLst>
                <a:gs pos="0">
                  <a:schemeClr val="accent5">
                    <a:tint val="50000"/>
                    <a:satMod val="300000"/>
                    <a:alpha val="56000"/>
                  </a:schemeClr>
                </a:gs>
                <a:gs pos="35000">
                  <a:schemeClr val="accent5">
                    <a:tint val="37000"/>
                    <a:satMod val="300000"/>
                  </a:schemeClr>
                </a:gs>
                <a:gs pos="100000">
                  <a:schemeClr val="accent5">
                    <a:tint val="15000"/>
                    <a:satMod val="350000"/>
                  </a:schemeClr>
                </a:gs>
              </a:gsLst>
            </a:gradFill>
            <a:ln w="38100">
              <a:solidFill>
                <a:schemeClr val="bg1">
                  <a:alpha val="53000"/>
                </a:schemeClr>
              </a:solidFill>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AU" sz="100" dirty="0">
                  <a:solidFill>
                    <a:srgbClr val="4BACC6">
                      <a:lumMod val="20000"/>
                      <a:lumOff val="80000"/>
                    </a:srgbClr>
                  </a:solidFill>
                </a:rPr>
                <a:t>REFACTOR</a:t>
              </a:r>
            </a:p>
          </p:txBody>
        </p:sp>
        <p:pic>
          <p:nvPicPr>
            <p:cNvPr id="20" name="Picture 19"/>
            <p:cNvPicPr>
              <a:picLocks noChangeAspect="1"/>
            </p:cNvPicPr>
            <p:nvPr/>
          </p:nvPicPr>
          <p:blipFill>
            <a:blip r:embed="rId7"/>
            <a:stretch>
              <a:fillRect/>
            </a:stretch>
          </p:blipFill>
          <p:spPr>
            <a:xfrm flipH="1">
              <a:off x="2422157" y="2214735"/>
              <a:ext cx="1474577" cy="1031631"/>
            </a:xfrm>
            <a:prstGeom prst="rect">
              <a:avLst/>
            </a:prstGeom>
          </p:spPr>
        </p:pic>
      </p:grpSp>
    </p:spTree>
    <p:extLst>
      <p:ext uri="{BB962C8B-B14F-4D97-AF65-F5344CB8AC3E}">
        <p14:creationId xmlns:p14="http://schemas.microsoft.com/office/powerpoint/2010/main" val="13401622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171703" y="351428"/>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55" name="Title 1"/>
          <p:cNvSpPr txBox="1">
            <a:spLocks/>
          </p:cNvSpPr>
          <p:nvPr/>
        </p:nvSpPr>
        <p:spPr>
          <a:xfrm>
            <a:off x="1849992" y="120906"/>
            <a:ext cx="6847936" cy="848968"/>
          </a:xfrm>
          <a:prstGeom prst="rect">
            <a:avLst/>
          </a:prstGeom>
        </p:spPr>
        <p:txBody>
          <a:bodyPr vert="horz" lIns="91408" tIns="45704" rIns="91408" bIns="45704"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2800" b="1" dirty="0" smtClean="0">
                <a:solidFill>
                  <a:prstClr val="black"/>
                </a:solidFill>
                <a:latin typeface="Optima"/>
                <a:cs typeface="Optima"/>
              </a:rPr>
              <a:t>Exponential Agile Practices</a:t>
            </a:r>
            <a:endParaRPr lang="en-AU" sz="1000" b="1" dirty="0">
              <a:solidFill>
                <a:prstClr val="black"/>
              </a:solidFill>
              <a:latin typeface="Optima"/>
              <a:cs typeface="Optima"/>
            </a:endParaRPr>
          </a:p>
        </p:txBody>
      </p:sp>
      <p:sp>
        <p:nvSpPr>
          <p:cNvPr id="63" name="TextBox 62"/>
          <p:cNvSpPr txBox="1"/>
          <p:nvPr/>
        </p:nvSpPr>
        <p:spPr>
          <a:xfrm>
            <a:off x="-31986" y="1989245"/>
            <a:ext cx="1728554" cy="4170368"/>
          </a:xfrm>
          <a:prstGeom prst="rect">
            <a:avLst/>
          </a:prstGeom>
          <a:noFill/>
        </p:spPr>
        <p:txBody>
          <a:bodyPr wrap="square" lIns="76197" tIns="38098" rIns="76197" bIns="38098" rtlCol="0">
            <a:spAutoFit/>
          </a:bodyPr>
          <a:lstStyle/>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is a “T-shaped” fast start for people with no previous Agile experience. </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begins with a clear orientation to the breadth of the Agile landscape.</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It grounds learnings via hands-on application of best practices and core metrics for high performing Agile teams.</a:t>
            </a:r>
          </a:p>
          <a:p>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p:txBody>
      </p:sp>
      <p:pic>
        <p:nvPicPr>
          <p:cNvPr id="2" name="Picture 1"/>
          <p:cNvPicPr>
            <a:picLocks noChangeAspect="1"/>
          </p:cNvPicPr>
          <p:nvPr/>
        </p:nvPicPr>
        <p:blipFill>
          <a:blip r:embed="rId3"/>
          <a:stretch>
            <a:fillRect/>
          </a:stretch>
        </p:blipFill>
        <p:spPr>
          <a:xfrm>
            <a:off x="1849992" y="1154664"/>
            <a:ext cx="7156169" cy="5008270"/>
          </a:xfrm>
          <a:prstGeom prst="rect">
            <a:avLst/>
          </a:prstGeom>
        </p:spPr>
      </p:pic>
    </p:spTree>
    <p:extLst>
      <p:ext uri="{BB962C8B-B14F-4D97-AF65-F5344CB8AC3E}">
        <p14:creationId xmlns:p14="http://schemas.microsoft.com/office/powerpoint/2010/main" val="155675315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
        <p:nvSpPr>
          <p:cNvPr id="8" name="Title 1"/>
          <p:cNvSpPr>
            <a:spLocks noGrp="1"/>
          </p:cNvSpPr>
          <p:nvPr>
            <p:ph type="ctrTitle"/>
          </p:nvPr>
        </p:nvSpPr>
        <p:spPr>
          <a:xfrm>
            <a:off x="0" y="501333"/>
            <a:ext cx="9144000" cy="1470025"/>
          </a:xfrm>
        </p:spPr>
        <p:txBody>
          <a:bodyPr>
            <a:noAutofit/>
          </a:bodyPr>
          <a:lstStyle/>
          <a:p>
            <a:pPr algn="ctr"/>
            <a:r>
              <a:rPr lang="en-AU" sz="4800" cap="none" noProof="0" dirty="0" smtClean="0">
                <a:latin typeface="Optima"/>
                <a:cs typeface="Optima"/>
              </a:rPr>
              <a:t>Without Agility,</a:t>
            </a:r>
            <a:br>
              <a:rPr lang="en-AU" sz="4800" cap="none" noProof="0" dirty="0" smtClean="0">
                <a:latin typeface="Optima"/>
                <a:cs typeface="Optima"/>
              </a:rPr>
            </a:br>
            <a:r>
              <a:rPr lang="en-AU" sz="4800" cap="none" noProof="0" dirty="0" smtClean="0">
                <a:latin typeface="Optima"/>
                <a:cs typeface="Optima"/>
              </a:rPr>
              <a:t> Coordination risks bureaucracy</a:t>
            </a:r>
            <a:endParaRPr lang="en-AU" sz="4800" cap="none" noProof="0" dirty="0">
              <a:latin typeface="Optima"/>
              <a:cs typeface="Optima"/>
            </a:endParaRPr>
          </a:p>
        </p:txBody>
      </p:sp>
      <p:pic>
        <p:nvPicPr>
          <p:cNvPr id="3" name="Picture 2"/>
          <p:cNvPicPr>
            <a:picLocks noChangeAspect="1"/>
          </p:cNvPicPr>
          <p:nvPr/>
        </p:nvPicPr>
        <p:blipFill>
          <a:blip r:embed="rId2"/>
          <a:stretch>
            <a:fillRect/>
          </a:stretch>
        </p:blipFill>
        <p:spPr>
          <a:xfrm>
            <a:off x="0" y="1971358"/>
            <a:ext cx="9112468" cy="4876045"/>
          </a:xfrm>
          <a:prstGeom prst="rect">
            <a:avLst/>
          </a:prstGeom>
        </p:spPr>
      </p:pic>
    </p:spTree>
    <p:extLst>
      <p:ext uri="{BB962C8B-B14F-4D97-AF65-F5344CB8AC3E}">
        <p14:creationId xmlns:p14="http://schemas.microsoft.com/office/powerpoint/2010/main" val="32284208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Agile Practices Course Summary</a:t>
            </a:r>
            <a:endParaRPr lang="en-US" dirty="0"/>
          </a:p>
        </p:txBody>
      </p:sp>
      <p:sp>
        <p:nvSpPr>
          <p:cNvPr id="3" name="Content Placeholder 2"/>
          <p:cNvSpPr>
            <a:spLocks noGrp="1"/>
          </p:cNvSpPr>
          <p:nvPr>
            <p:ph idx="1"/>
          </p:nvPr>
        </p:nvSpPr>
        <p:spPr>
          <a:xfrm>
            <a:off x="1681018" y="615124"/>
            <a:ext cx="3659078" cy="5883211"/>
          </a:xfrm>
        </p:spPr>
        <p:txBody>
          <a:bodyPr>
            <a:noAutofit/>
          </a:bodyPr>
          <a:lstStyle/>
          <a:p>
            <a:endParaRPr lang="en-US" sz="1100" dirty="0" smtClean="0">
              <a:solidFill>
                <a:srgbClr val="000000"/>
              </a:solidFill>
              <a:cs typeface="Optima"/>
            </a:endParaRPr>
          </a:p>
          <a:p>
            <a:r>
              <a:rPr lang="en-US" sz="1100" dirty="0" smtClean="0">
                <a:solidFill>
                  <a:srgbClr val="000000"/>
                </a:solidFill>
                <a:cs typeface="Optima"/>
              </a:rPr>
              <a:t>Comparative </a:t>
            </a:r>
            <a:r>
              <a:rPr lang="en-US" sz="1100" dirty="0">
                <a:solidFill>
                  <a:srgbClr val="000000"/>
                </a:solidFill>
                <a:cs typeface="Optima"/>
              </a:rPr>
              <a:t>metrics show a 10x difference between high-performing </a:t>
            </a:r>
            <a:r>
              <a:rPr lang="en-US" sz="1100" dirty="0" smtClean="0">
                <a:solidFill>
                  <a:srgbClr val="000000"/>
                </a:solidFill>
                <a:cs typeface="Optima"/>
              </a:rPr>
              <a:t>Agile teams and ordinary “Scrums”. </a:t>
            </a:r>
            <a:r>
              <a:rPr lang="en-US" sz="1100" dirty="0">
                <a:solidFill>
                  <a:srgbClr val="000000"/>
                </a:solidFill>
                <a:cs typeface="Optima"/>
              </a:rPr>
              <a:t>Evolving one to the other </a:t>
            </a:r>
            <a:r>
              <a:rPr lang="en-US" sz="1100" dirty="0" smtClean="0">
                <a:solidFill>
                  <a:srgbClr val="000000"/>
                </a:solidFill>
                <a:cs typeface="Optima"/>
              </a:rPr>
              <a:t>yields a </a:t>
            </a:r>
            <a:r>
              <a:rPr lang="en-US" sz="1100" dirty="0">
                <a:solidFill>
                  <a:srgbClr val="000000"/>
                </a:solidFill>
                <a:cs typeface="Optima"/>
              </a:rPr>
              <a:t>phase change </a:t>
            </a:r>
            <a:r>
              <a:rPr lang="en-US" sz="1100" dirty="0" smtClean="0">
                <a:solidFill>
                  <a:srgbClr val="000000"/>
                </a:solidFill>
                <a:cs typeface="Optima"/>
              </a:rPr>
              <a:t>in team dynamics like a solid turning to </a:t>
            </a:r>
            <a:r>
              <a:rPr lang="en-US" sz="1100" dirty="0">
                <a:solidFill>
                  <a:srgbClr val="000000"/>
                </a:solidFill>
                <a:cs typeface="Optima"/>
              </a:rPr>
              <a:t>liquid.</a:t>
            </a:r>
          </a:p>
          <a:p>
            <a:pPr marL="0" indent="0">
              <a:lnSpc>
                <a:spcPct val="50000"/>
              </a:lnSpc>
              <a:buNone/>
            </a:pPr>
            <a:endParaRPr lang="en-US" sz="1100" dirty="0">
              <a:solidFill>
                <a:srgbClr val="000000"/>
              </a:solidFill>
              <a:cs typeface="Optima"/>
            </a:endParaRPr>
          </a:p>
          <a:p>
            <a:r>
              <a:rPr lang="en-US" sz="1100" dirty="0">
                <a:solidFill>
                  <a:srgbClr val="000000"/>
                </a:solidFill>
                <a:cs typeface="Optima"/>
              </a:rPr>
              <a:t>The 10x doesn’t come </a:t>
            </a:r>
            <a:r>
              <a:rPr lang="en-US" sz="1100" dirty="0" smtClean="0">
                <a:solidFill>
                  <a:srgbClr val="000000"/>
                </a:solidFill>
                <a:cs typeface="Optima"/>
              </a:rPr>
              <a:t>from individual certification or </a:t>
            </a:r>
            <a:r>
              <a:rPr lang="en-US" sz="1100" dirty="0">
                <a:solidFill>
                  <a:srgbClr val="000000"/>
                </a:solidFill>
                <a:cs typeface="Optima"/>
              </a:rPr>
              <a:t>heroism, but adherence to key </a:t>
            </a:r>
            <a:r>
              <a:rPr lang="en-US" sz="1100" dirty="0" smtClean="0">
                <a:solidFill>
                  <a:srgbClr val="000000"/>
                </a:solidFill>
                <a:cs typeface="Optima"/>
              </a:rPr>
              <a:t>team disciplines </a:t>
            </a:r>
            <a:r>
              <a:rPr lang="en-US" sz="1100" dirty="0">
                <a:solidFill>
                  <a:srgbClr val="000000"/>
                </a:solidFill>
                <a:cs typeface="Optima"/>
              </a:rPr>
              <a:t>that minimize costs of quality, delay, and </a:t>
            </a:r>
            <a:r>
              <a:rPr lang="en-US" sz="1100" dirty="0" smtClean="0">
                <a:solidFill>
                  <a:srgbClr val="000000"/>
                </a:solidFill>
                <a:cs typeface="Optima"/>
              </a:rPr>
              <a:t>learning.</a:t>
            </a:r>
          </a:p>
          <a:p>
            <a:endParaRPr lang="en-US" sz="1100" dirty="0">
              <a:solidFill>
                <a:srgbClr val="000000"/>
              </a:solidFill>
              <a:cs typeface="Optima"/>
            </a:endParaRPr>
          </a:p>
          <a:p>
            <a:r>
              <a:rPr lang="en-US" sz="1100" dirty="0" smtClean="0"/>
              <a:t>These disciplines are all based on a very simple kernel of practice patterns. While the ”Agile Churches” may claim that their particular method is the one and only, high performing Agile teams don’t care about Agile methods. They care about optimizing sustainable throughput. </a:t>
            </a:r>
          </a:p>
          <a:p>
            <a:endParaRPr lang="en-US" sz="1100" dirty="0"/>
          </a:p>
          <a:p>
            <a:r>
              <a:rPr lang="en-US" sz="1100" dirty="0" smtClean="0"/>
              <a:t>This course teaches that central core of Agile practices  hands-on using a child-like Lego game. This tinker-toy perspective makes Agile working quick and easy to grasp so yields immediate literacy across the whole team and profound insight into the essential mindset and profound business benefits of Agile working.</a:t>
            </a:r>
          </a:p>
          <a:p>
            <a:endParaRPr lang="en-US" sz="1100" dirty="0" smtClean="0"/>
          </a:p>
          <a:p>
            <a:r>
              <a:rPr lang="en-US" sz="1100" dirty="0">
                <a:solidFill>
                  <a:srgbClr val="000000"/>
                </a:solidFill>
                <a:cs typeface="Optima"/>
              </a:rPr>
              <a:t>Delivery practice misalignments risk productivity loss, technical debt and interpersonal friction so </a:t>
            </a:r>
            <a:r>
              <a:rPr lang="en-US" sz="1100" dirty="0" smtClean="0">
                <a:solidFill>
                  <a:srgbClr val="000000"/>
                </a:solidFill>
                <a:cs typeface="Optima"/>
              </a:rPr>
              <a:t>all Execs, Managers, Devs</a:t>
            </a:r>
            <a:r>
              <a:rPr lang="en-US" sz="1100" dirty="0">
                <a:solidFill>
                  <a:srgbClr val="000000"/>
                </a:solidFill>
                <a:cs typeface="Optima"/>
              </a:rPr>
              <a:t>, BAs, Testers and Designers in </a:t>
            </a:r>
            <a:r>
              <a:rPr lang="en-US" sz="1100" dirty="0" smtClean="0">
                <a:solidFill>
                  <a:srgbClr val="000000"/>
                </a:solidFill>
                <a:cs typeface="Optima"/>
              </a:rPr>
              <a:t>any XSCALE transformation may undertake the XAP training together.</a:t>
            </a:r>
            <a:r>
              <a:rPr lang="en-US" sz="1100" dirty="0"/>
              <a:t/>
            </a:r>
            <a:br>
              <a:rPr lang="en-US" sz="1100" dirty="0"/>
            </a:br>
            <a:endParaRPr lang="en-US" sz="1100" dirty="0" smtClean="0"/>
          </a:p>
          <a:p>
            <a:endParaRPr lang="en-US" sz="1100" dirty="0"/>
          </a:p>
        </p:txBody>
      </p:sp>
      <p:sp>
        <p:nvSpPr>
          <p:cNvPr id="4" name="Content Placeholder 3"/>
          <p:cNvSpPr>
            <a:spLocks noGrp="1"/>
          </p:cNvSpPr>
          <p:nvPr>
            <p:ph idx="11"/>
          </p:nvPr>
        </p:nvSpPr>
        <p:spPr>
          <a:xfrm>
            <a:off x="5230368" y="615124"/>
            <a:ext cx="3850132" cy="5566219"/>
          </a:xfrm>
        </p:spPr>
        <p:txBody>
          <a:bodyPr>
            <a:noAutofit/>
          </a:bodyPr>
          <a:lstStyle/>
          <a:p>
            <a:pPr marL="0" indent="0">
              <a:buNone/>
            </a:pPr>
            <a:r>
              <a:rPr lang="en-US" sz="1100" b="1" dirty="0" smtClean="0"/>
              <a:t>XAP </a:t>
            </a:r>
            <a:r>
              <a:rPr lang="en-US" sz="1100" dirty="0" smtClean="0"/>
              <a:t>covers:</a:t>
            </a:r>
            <a:endParaRPr lang="en-US" sz="1100" dirty="0"/>
          </a:p>
          <a:p>
            <a:pPr marL="342778" indent="-342778">
              <a:lnSpc>
                <a:spcPct val="110000"/>
              </a:lnSpc>
              <a:buFont typeface="Arial"/>
              <a:buChar char="•"/>
            </a:pPr>
            <a:r>
              <a:rPr lang="en-US" sz="1100" dirty="0" smtClean="0">
                <a:cs typeface="Optima"/>
              </a:rPr>
              <a:t>Why and how Agile is Quicker, Cheaper and Better</a:t>
            </a:r>
          </a:p>
          <a:p>
            <a:pPr marL="342778" indent="-342778">
              <a:lnSpc>
                <a:spcPct val="110000"/>
              </a:lnSpc>
              <a:buFont typeface="Arial"/>
              <a:buChar char="•"/>
            </a:pPr>
            <a:r>
              <a:rPr lang="en-US" sz="1100" dirty="0" smtClean="0">
                <a:cs typeface="Optima"/>
              </a:rPr>
              <a:t>The four extra benefits of Agile adoption</a:t>
            </a:r>
          </a:p>
          <a:p>
            <a:pPr marL="342778" indent="-342778">
              <a:lnSpc>
                <a:spcPct val="110000"/>
              </a:lnSpc>
              <a:buFont typeface="Arial"/>
              <a:buChar char="•"/>
            </a:pPr>
            <a:r>
              <a:rPr lang="en-US" sz="1100" dirty="0">
                <a:cs typeface="Optima"/>
              </a:rPr>
              <a:t>Why and how to replace project management with product </a:t>
            </a:r>
            <a:r>
              <a:rPr lang="en-US" sz="1100" dirty="0" smtClean="0">
                <a:cs typeface="Optima"/>
              </a:rPr>
              <a:t>management</a:t>
            </a:r>
          </a:p>
          <a:p>
            <a:pPr marL="342778" indent="-342778">
              <a:lnSpc>
                <a:spcPct val="110000"/>
              </a:lnSpc>
              <a:buFont typeface="Arial"/>
              <a:buChar char="•"/>
            </a:pPr>
            <a:r>
              <a:rPr lang="en-US" sz="1100" dirty="0" smtClean="0">
                <a:cs typeface="Optima"/>
              </a:rPr>
              <a:t>Feature Squads vs. Component Squads</a:t>
            </a:r>
            <a:endParaRPr lang="en-US" sz="1100" dirty="0">
              <a:cs typeface="Optima"/>
            </a:endParaRPr>
          </a:p>
          <a:p>
            <a:pPr marL="342778" indent="-342778">
              <a:lnSpc>
                <a:spcPct val="110000"/>
              </a:lnSpc>
              <a:buFont typeface="Arial"/>
              <a:buChar char="•"/>
            </a:pPr>
            <a:r>
              <a:rPr lang="en-US" sz="1100" dirty="0" smtClean="0">
                <a:cs typeface="Optima"/>
              </a:rPr>
              <a:t>How to reconcile Product Constraints against Business Value and Quality in the Agile Triangle</a:t>
            </a:r>
          </a:p>
          <a:p>
            <a:pPr marL="342778" indent="-342778">
              <a:lnSpc>
                <a:spcPct val="110000"/>
              </a:lnSpc>
              <a:buFont typeface="Arial"/>
              <a:buChar char="•"/>
            </a:pPr>
            <a:r>
              <a:rPr lang="en-US" sz="1100" dirty="0" smtClean="0">
                <a:cs typeface="Optima"/>
              </a:rPr>
              <a:t>Agile fundamentals – Squads, Sprints and Stories</a:t>
            </a:r>
          </a:p>
          <a:p>
            <a:pPr marL="342778" indent="-342778">
              <a:lnSpc>
                <a:spcPct val="110000"/>
              </a:lnSpc>
              <a:buFont typeface="Arial"/>
              <a:buChar char="•"/>
            </a:pPr>
            <a:r>
              <a:rPr lang="en-US" sz="1100" dirty="0" smtClean="0">
                <a:cs typeface="Optima"/>
              </a:rPr>
              <a:t>How Agile teams self-organize to track, prioritize and estimate their work</a:t>
            </a:r>
          </a:p>
          <a:p>
            <a:pPr marL="342778" indent="-342778">
              <a:lnSpc>
                <a:spcPct val="110000"/>
              </a:lnSpc>
              <a:buFont typeface="Arial"/>
              <a:buChar char="•"/>
            </a:pPr>
            <a:r>
              <a:rPr lang="en-US" sz="1100" dirty="0">
                <a:cs typeface="Optima"/>
              </a:rPr>
              <a:t>How-to: Grooming feature and story backlogs to maximize ROI and minimize COD</a:t>
            </a:r>
            <a:r>
              <a:rPr lang="en-US" sz="1100" dirty="0" smtClean="0">
                <a:cs typeface="Optima"/>
              </a:rPr>
              <a:t>.</a:t>
            </a:r>
          </a:p>
          <a:p>
            <a:pPr marL="342778" indent="-342778">
              <a:lnSpc>
                <a:spcPct val="110000"/>
              </a:lnSpc>
              <a:buFont typeface="Arial"/>
              <a:buChar char="•"/>
            </a:pPr>
            <a:r>
              <a:rPr lang="en-US" sz="1100" dirty="0" smtClean="0">
                <a:cs typeface="Optima"/>
              </a:rPr>
              <a:t>The fundamental Agile ceremonies – standups, planning games, sprint reviews and sprint retros</a:t>
            </a:r>
          </a:p>
          <a:p>
            <a:pPr marL="342778" indent="-342778">
              <a:lnSpc>
                <a:spcPct val="110000"/>
              </a:lnSpc>
              <a:buFont typeface="Arial"/>
              <a:buChar char="•"/>
            </a:pPr>
            <a:r>
              <a:rPr lang="en-US" sz="1100" b="1" dirty="0">
                <a:cs typeface="Optima"/>
              </a:rPr>
              <a:t>S</a:t>
            </a:r>
            <a:r>
              <a:rPr lang="en-US" sz="1100" b="1" dirty="0" smtClean="0">
                <a:cs typeface="Optima"/>
              </a:rPr>
              <a:t>imulation </a:t>
            </a:r>
            <a:r>
              <a:rPr lang="en-US" sz="1100" b="1" dirty="0">
                <a:cs typeface="Optima"/>
              </a:rPr>
              <a:t>of the core </a:t>
            </a:r>
            <a:r>
              <a:rPr lang="en-US" sz="1100" b="1" dirty="0" smtClean="0">
                <a:cs typeface="Optima"/>
              </a:rPr>
              <a:t>of </a:t>
            </a:r>
            <a:r>
              <a:rPr lang="en-US" sz="1100" b="1" dirty="0">
                <a:cs typeface="Optima"/>
              </a:rPr>
              <a:t>XP, BDD, CD and Scrumban</a:t>
            </a:r>
            <a:r>
              <a:rPr lang="en-US" sz="1100" b="1" dirty="0" smtClean="0">
                <a:cs typeface="Optima"/>
              </a:rPr>
              <a:t>.</a:t>
            </a:r>
          </a:p>
          <a:p>
            <a:pPr marL="342778" indent="-342778">
              <a:lnSpc>
                <a:spcPct val="110000"/>
              </a:lnSpc>
              <a:buFont typeface="Arial"/>
              <a:buChar char="•"/>
            </a:pPr>
            <a:r>
              <a:rPr lang="en-US" sz="1100" dirty="0">
                <a:cs typeface="Optima"/>
              </a:rPr>
              <a:t>How-to: Grooming feature and story backlogs to maximize ROI and minimize COD</a:t>
            </a:r>
            <a:r>
              <a:rPr lang="en-US" sz="1100" dirty="0" smtClean="0">
                <a:cs typeface="Optima"/>
              </a:rPr>
              <a:t>.</a:t>
            </a:r>
            <a:endParaRPr lang="en-US" sz="1100" dirty="0">
              <a:cs typeface="Optima"/>
            </a:endParaRPr>
          </a:p>
          <a:p>
            <a:pPr marL="342778" indent="-342778">
              <a:lnSpc>
                <a:spcPct val="110000"/>
              </a:lnSpc>
              <a:buFont typeface="Arial"/>
              <a:buChar char="•"/>
            </a:pPr>
            <a:r>
              <a:rPr lang="en-US" sz="1100" dirty="0" smtClean="0">
                <a:cs typeface="Optima"/>
              </a:rPr>
              <a:t>How to track, read and report metrics continuously using cumulative flow diagrams in Jira, Rally, etc. or just on a card wall.</a:t>
            </a:r>
          </a:p>
          <a:p>
            <a:pPr marL="342778" indent="-342778">
              <a:lnSpc>
                <a:spcPct val="110000"/>
              </a:lnSpc>
              <a:buFont typeface="Arial"/>
              <a:buChar char="•"/>
            </a:pPr>
            <a:r>
              <a:rPr lang="en-US" sz="1100" dirty="0" smtClean="0">
                <a:cs typeface="Optima"/>
              </a:rPr>
              <a:t>What “scaling” via LeSS, SAFe, ES, Nexus, Spotify, etc. really means day to day.</a:t>
            </a:r>
          </a:p>
          <a:p>
            <a:pPr marL="342778" indent="-342778">
              <a:lnSpc>
                <a:spcPct val="110000"/>
              </a:lnSpc>
              <a:buFont typeface="Arial"/>
              <a:buChar char="•"/>
            </a:pPr>
            <a:r>
              <a:rPr lang="en-US" sz="1100" dirty="0" smtClean="0">
                <a:cs typeface="Optima"/>
              </a:rPr>
              <a:t>Why CD and Behavior Driven Development are critical to maximizing sustainable throughput.</a:t>
            </a:r>
          </a:p>
          <a:p>
            <a:pPr marL="342778" indent="-342778">
              <a:lnSpc>
                <a:spcPct val="110000"/>
              </a:lnSpc>
              <a:buFont typeface="Arial"/>
              <a:buChar char="•"/>
            </a:pPr>
            <a:r>
              <a:rPr lang="en-US" sz="1100" dirty="0" smtClean="0">
                <a:cs typeface="Optima"/>
              </a:rPr>
              <a:t>First steps and and next steps on the journey: using Agile to roll out Agile</a:t>
            </a:r>
          </a:p>
          <a:p>
            <a:pPr marL="0" indent="0">
              <a:buNone/>
            </a:pPr>
            <a:endParaRPr lang="en-US" sz="1100" dirty="0"/>
          </a:p>
          <a:p>
            <a:endParaRPr lang="en-US" sz="1100" dirty="0"/>
          </a:p>
        </p:txBody>
      </p:sp>
      <p:sp>
        <p:nvSpPr>
          <p:cNvPr id="5" name="TextBox 4"/>
          <p:cNvSpPr txBox="1"/>
          <p:nvPr/>
        </p:nvSpPr>
        <p:spPr>
          <a:xfrm>
            <a:off x="-31986" y="1989245"/>
            <a:ext cx="1728554" cy="4170368"/>
          </a:xfrm>
          <a:prstGeom prst="rect">
            <a:avLst/>
          </a:prstGeom>
          <a:noFill/>
        </p:spPr>
        <p:txBody>
          <a:bodyPr wrap="square" lIns="76197" tIns="38098" rIns="76197" bIns="38098" rtlCol="0">
            <a:spAutoFit/>
          </a:bodyPr>
          <a:lstStyle/>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is a “T-shaped” fast start for people with no previous Agile experience. </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begins with a clear orientation to the breadth of the Agile landscape.</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It grounds learnings via hands-on application of best practices and core metrics for high performing Agile teams.</a:t>
            </a:r>
          </a:p>
          <a:p>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p:txBody>
      </p:sp>
    </p:spTree>
    <p:extLst>
      <p:ext uri="{BB962C8B-B14F-4D97-AF65-F5344CB8AC3E}">
        <p14:creationId xmlns:p14="http://schemas.microsoft.com/office/powerpoint/2010/main" val="205443579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Agility</a:t>
            </a:r>
            <a:r>
              <a:rPr lang="en-AU" sz="4800" cap="none" dirty="0">
                <a:latin typeface="Optima"/>
                <a:cs typeface="Optima"/>
              </a:rPr>
              <a:t> </a:t>
            </a:r>
            <a:r>
              <a:rPr lang="en-AU" sz="4800" cap="none" dirty="0" smtClean="0">
                <a:latin typeface="Optima"/>
                <a:cs typeface="Optima"/>
              </a:rPr>
              <a:t>and</a:t>
            </a:r>
            <a:r>
              <a:rPr lang="en-AU" sz="4800" cap="none" noProof="0" dirty="0" smtClean="0">
                <a:latin typeface="Optima"/>
                <a:cs typeface="Optima"/>
              </a:rPr>
              <a:t> Rigor</a:t>
            </a:r>
            <a:endParaRPr lang="en-AU" sz="4800" cap="none" noProof="0" dirty="0">
              <a:latin typeface="Optima"/>
              <a:cs typeface="Optima"/>
            </a:endParaRPr>
          </a:p>
        </p:txBody>
      </p:sp>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Tree>
    <p:extLst>
      <p:ext uri="{BB962C8B-B14F-4D97-AF65-F5344CB8AC3E}">
        <p14:creationId xmlns:p14="http://schemas.microsoft.com/office/powerpoint/2010/main" val="1437258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pic>
        <p:nvPicPr>
          <p:cNvPr id="2" name="Picture 1"/>
          <p:cNvPicPr>
            <a:picLocks noChangeAspect="1"/>
          </p:cNvPicPr>
          <p:nvPr/>
        </p:nvPicPr>
        <p:blipFill>
          <a:blip r:embed="rId2"/>
          <a:stretch>
            <a:fillRect/>
          </a:stretch>
        </p:blipFill>
        <p:spPr>
          <a:xfrm>
            <a:off x="0" y="2679700"/>
            <a:ext cx="9144000" cy="4178300"/>
          </a:xfrm>
          <a:prstGeom prst="rect">
            <a:avLst/>
          </a:prstGeom>
        </p:spPr>
      </p:pic>
      <p:sp>
        <p:nvSpPr>
          <p:cNvPr id="8" name="Title 1"/>
          <p:cNvSpPr>
            <a:spLocks noGrp="1"/>
          </p:cNvSpPr>
          <p:nvPr>
            <p:ph type="ctrTitle"/>
          </p:nvPr>
        </p:nvSpPr>
        <p:spPr>
          <a:xfrm>
            <a:off x="-29900" y="1822133"/>
            <a:ext cx="9142368" cy="1470025"/>
          </a:xfrm>
        </p:spPr>
        <p:txBody>
          <a:bodyPr>
            <a:noAutofit/>
          </a:bodyPr>
          <a:lstStyle/>
          <a:p>
            <a:pPr algn="ctr"/>
            <a:r>
              <a:rPr lang="en-AU" sz="4000" cap="none" noProof="0" dirty="0" smtClean="0">
                <a:latin typeface="Optima"/>
                <a:cs typeface="Optima"/>
              </a:rPr>
              <a:t>Coordination and Agility together </a:t>
            </a:r>
            <a:br>
              <a:rPr lang="en-AU" sz="4000" cap="none" noProof="0" dirty="0" smtClean="0">
                <a:latin typeface="Optima"/>
                <a:cs typeface="Optima"/>
              </a:rPr>
            </a:br>
            <a:r>
              <a:rPr lang="en-AU" sz="4000" cap="none" noProof="0" dirty="0" smtClean="0">
                <a:latin typeface="Optima"/>
                <a:cs typeface="Optima"/>
              </a:rPr>
              <a:t>empower </a:t>
            </a:r>
            <a:r>
              <a:rPr lang="en-AU" sz="4000" cap="none" dirty="0" smtClean="0">
                <a:latin typeface="Optima"/>
                <a:cs typeface="Optima"/>
              </a:rPr>
              <a:t>self-organizing teams </a:t>
            </a:r>
            <a:br>
              <a:rPr lang="en-AU" sz="4000" cap="none" dirty="0" smtClean="0">
                <a:latin typeface="Optima"/>
                <a:cs typeface="Optima"/>
              </a:rPr>
            </a:br>
            <a:r>
              <a:rPr lang="en-AU" sz="4000" cap="none" dirty="0" smtClean="0">
                <a:latin typeface="Optima"/>
                <a:cs typeface="Optima"/>
              </a:rPr>
              <a:t>to drive self-optimizing value streams. </a:t>
            </a:r>
            <a:br>
              <a:rPr lang="en-AU" sz="4000" cap="none" dirty="0" smtClean="0">
                <a:latin typeface="Optima"/>
                <a:cs typeface="Optima"/>
              </a:rPr>
            </a:br>
            <a:endParaRPr lang="en-AU" sz="4000" cap="none" noProof="0" dirty="0">
              <a:latin typeface="Optima"/>
              <a:cs typeface="Optima"/>
            </a:endParaRPr>
          </a:p>
        </p:txBody>
      </p:sp>
    </p:spTree>
    <p:extLst>
      <p:ext uri="{BB962C8B-B14F-4D97-AF65-F5344CB8AC3E}">
        <p14:creationId xmlns:p14="http://schemas.microsoft.com/office/powerpoint/2010/main" val="111782391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What kind of Coordination?</a:t>
            </a:r>
            <a:endParaRPr lang="en-AU" sz="4800" cap="none" noProof="0" dirty="0">
              <a:latin typeface="Optima"/>
              <a:cs typeface="Optima"/>
            </a:endParaRPr>
          </a:p>
        </p:txBody>
      </p:sp>
    </p:spTree>
    <p:extLst>
      <p:ext uri="{BB962C8B-B14F-4D97-AF65-F5344CB8AC3E}">
        <p14:creationId xmlns:p14="http://schemas.microsoft.com/office/powerpoint/2010/main" val="1865857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300" y="812800"/>
            <a:ext cx="8667874" cy="930684"/>
          </a:xfrm>
        </p:spPr>
        <p:txBody>
          <a:bodyPr>
            <a:noAutofit/>
          </a:bodyPr>
          <a:lstStyle/>
          <a:p>
            <a:pPr algn="l"/>
            <a:r>
              <a:rPr lang="en-AU" sz="4400" cap="none" smtClean="0">
                <a:latin typeface="Optima"/>
                <a:cs typeface="Optima"/>
              </a:rPr>
              <a:t>Breadth-First Product </a:t>
            </a:r>
            <a:r>
              <a:rPr lang="en-AU" sz="4400" cap="none" dirty="0" smtClean="0">
                <a:latin typeface="Optima"/>
                <a:cs typeface="Optima"/>
              </a:rPr>
              <a:t>Management</a:t>
            </a:r>
            <a:endParaRPr lang="en-AU" sz="4400" cap="none" noProof="0" dirty="0">
              <a:latin typeface="Optima"/>
              <a:cs typeface="Optima"/>
            </a:endParaRPr>
          </a:p>
        </p:txBody>
      </p:sp>
      <p:sp>
        <p:nvSpPr>
          <p:cNvPr id="26" name="TextBox 25"/>
          <p:cNvSpPr txBox="1"/>
          <p:nvPr/>
        </p:nvSpPr>
        <p:spPr>
          <a:xfrm>
            <a:off x="2436380" y="1751568"/>
            <a:ext cx="4737579" cy="369332"/>
          </a:xfrm>
          <a:prstGeom prst="rect">
            <a:avLst/>
          </a:prstGeom>
          <a:noFill/>
        </p:spPr>
        <p:txBody>
          <a:bodyPr wrap="none" rtlCol="0">
            <a:spAutoFit/>
          </a:bodyPr>
          <a:lstStyle/>
          <a:p>
            <a:r>
              <a:rPr lang="en-US" dirty="0" smtClean="0">
                <a:latin typeface="Optima" charset="0"/>
                <a:ea typeface="Optima" charset="0"/>
                <a:cs typeface="Optima" charset="0"/>
              </a:rPr>
              <a:t>Design, Delivery and </a:t>
            </a:r>
            <a:r>
              <a:rPr lang="en-US" smtClean="0">
                <a:latin typeface="Optima" charset="0"/>
                <a:ea typeface="Optima" charset="0"/>
                <a:cs typeface="Optima" charset="0"/>
              </a:rPr>
              <a:t>DevOps hand-in-glove</a:t>
            </a:r>
            <a:r>
              <a:rPr lang="en-US" dirty="0" smtClean="0">
                <a:latin typeface="Optima" charset="0"/>
                <a:ea typeface="Optima" charset="0"/>
                <a:cs typeface="Optima" charset="0"/>
              </a:rPr>
              <a:t>. </a:t>
            </a:r>
            <a:endParaRPr lang="en-US" dirty="0">
              <a:latin typeface="Optima" charset="0"/>
              <a:ea typeface="Optima" charset="0"/>
              <a:cs typeface="Optima" charset="0"/>
            </a:endParaRPr>
          </a:p>
        </p:txBody>
      </p:sp>
      <p:pic>
        <p:nvPicPr>
          <p:cNvPr id="27" name="Picture 26"/>
          <p:cNvPicPr>
            <a:picLocks noChangeAspect="1"/>
          </p:cNvPicPr>
          <p:nvPr/>
        </p:nvPicPr>
        <p:blipFill>
          <a:blip r:embed="rId2"/>
          <a:stretch>
            <a:fillRect/>
          </a:stretch>
        </p:blipFill>
        <p:spPr>
          <a:xfrm>
            <a:off x="-63500" y="2159000"/>
            <a:ext cx="9271000" cy="4775200"/>
          </a:xfrm>
          <a:prstGeom prst="rect">
            <a:avLst/>
          </a:prstGeom>
        </p:spPr>
      </p:pic>
    </p:spTree>
    <p:extLst>
      <p:ext uri="{BB962C8B-B14F-4D97-AF65-F5344CB8AC3E}">
        <p14:creationId xmlns:p14="http://schemas.microsoft.com/office/powerpoint/2010/main" val="2005908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279400"/>
            <a:ext cx="6499346" cy="930684"/>
          </a:xfrm>
        </p:spPr>
        <p:txBody>
          <a:bodyPr>
            <a:noAutofit/>
          </a:bodyPr>
          <a:lstStyle/>
          <a:p>
            <a:pPr algn="l"/>
            <a:r>
              <a:rPr lang="en-AU" sz="4800" cap="none" noProof="0" dirty="0" smtClean="0">
                <a:latin typeface="Optima"/>
                <a:cs typeface="Optima"/>
              </a:rPr>
              <a:t>Triple-Loop Learning</a:t>
            </a:r>
            <a:endParaRPr lang="en-AU" sz="4800" cap="none" noProof="0" dirty="0">
              <a:latin typeface="Optima"/>
              <a:cs typeface="Optima"/>
            </a:endParaRPr>
          </a:p>
        </p:txBody>
      </p:sp>
      <p:pic>
        <p:nvPicPr>
          <p:cNvPr id="8" name="Picture 7"/>
          <p:cNvPicPr>
            <a:picLocks noChangeAspect="1"/>
          </p:cNvPicPr>
          <p:nvPr/>
        </p:nvPicPr>
        <p:blipFill>
          <a:blip r:embed="rId2"/>
          <a:stretch>
            <a:fillRect/>
          </a:stretch>
        </p:blipFill>
        <p:spPr>
          <a:xfrm>
            <a:off x="-228600" y="1384300"/>
            <a:ext cx="9601200" cy="5651500"/>
          </a:xfrm>
          <a:prstGeom prst="rect">
            <a:avLst/>
          </a:prstGeom>
        </p:spPr>
      </p:pic>
      <p:sp>
        <p:nvSpPr>
          <p:cNvPr id="9" name="TextBox 8"/>
          <p:cNvSpPr txBox="1"/>
          <p:nvPr/>
        </p:nvSpPr>
        <p:spPr>
          <a:xfrm>
            <a:off x="2508988" y="1112526"/>
            <a:ext cx="5077929" cy="369332"/>
          </a:xfrm>
          <a:prstGeom prst="rect">
            <a:avLst/>
          </a:prstGeom>
          <a:noFill/>
        </p:spPr>
        <p:txBody>
          <a:bodyPr wrap="none" rtlCol="0">
            <a:spAutoFit/>
          </a:bodyPr>
          <a:lstStyle/>
          <a:p>
            <a:r>
              <a:rPr lang="en-US" dirty="0" smtClean="0">
                <a:latin typeface="Optima" charset="0"/>
                <a:ea typeface="Optima" charset="0"/>
                <a:cs typeface="Optima" charset="0"/>
              </a:rPr>
              <a:t>Shorter cycles, smaller meetings, higher cadence.</a:t>
            </a:r>
            <a:endParaRPr lang="en-US" dirty="0">
              <a:latin typeface="Optima" charset="0"/>
              <a:ea typeface="Optima" charset="0"/>
              <a:cs typeface="Optima" charset="0"/>
            </a:endParaRPr>
          </a:p>
        </p:txBody>
      </p:sp>
    </p:spTree>
    <p:extLst>
      <p:ext uri="{BB962C8B-B14F-4D97-AF65-F5344CB8AC3E}">
        <p14:creationId xmlns:p14="http://schemas.microsoft.com/office/powerpoint/2010/main" val="192823766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2900" y="622300"/>
            <a:ext cx="6499346" cy="930684"/>
          </a:xfrm>
        </p:spPr>
        <p:txBody>
          <a:bodyPr>
            <a:noAutofit/>
          </a:bodyPr>
          <a:lstStyle/>
          <a:p>
            <a:pPr algn="l"/>
            <a:r>
              <a:rPr lang="en-AU" sz="4800" cap="none" noProof="0" smtClean="0">
                <a:latin typeface="Optima"/>
                <a:cs typeface="Optima"/>
              </a:rPr>
              <a:t>Throughput Accounting</a:t>
            </a:r>
            <a:endParaRPr lang="en-AU" sz="4800" cap="none" noProof="0" dirty="0">
              <a:latin typeface="Optima"/>
              <a:cs typeface="Optima"/>
            </a:endParaRPr>
          </a:p>
        </p:txBody>
      </p:sp>
      <p:pic>
        <p:nvPicPr>
          <p:cNvPr id="3" name="Picture 2"/>
          <p:cNvPicPr>
            <a:picLocks noChangeAspect="1"/>
          </p:cNvPicPr>
          <p:nvPr/>
        </p:nvPicPr>
        <p:blipFill>
          <a:blip r:embed="rId2"/>
          <a:stretch>
            <a:fillRect/>
          </a:stretch>
        </p:blipFill>
        <p:spPr>
          <a:xfrm>
            <a:off x="0" y="1731617"/>
            <a:ext cx="9271322" cy="5189883"/>
          </a:xfrm>
          <a:prstGeom prst="rect">
            <a:avLst/>
          </a:prstGeom>
        </p:spPr>
      </p:pic>
      <p:sp>
        <p:nvSpPr>
          <p:cNvPr id="8" name="TextBox 7"/>
          <p:cNvSpPr txBox="1"/>
          <p:nvPr/>
        </p:nvSpPr>
        <p:spPr>
          <a:xfrm>
            <a:off x="3339960" y="1458343"/>
            <a:ext cx="2914452" cy="369332"/>
          </a:xfrm>
          <a:prstGeom prst="rect">
            <a:avLst/>
          </a:prstGeom>
          <a:noFill/>
        </p:spPr>
        <p:txBody>
          <a:bodyPr wrap="none" rtlCol="0">
            <a:spAutoFit/>
          </a:bodyPr>
          <a:lstStyle/>
          <a:p>
            <a:r>
              <a:rPr lang="en-US" dirty="0" smtClean="0">
                <a:latin typeface="Optima" charset="0"/>
                <a:ea typeface="Optima" charset="0"/>
                <a:cs typeface="Optima" charset="0"/>
              </a:rPr>
              <a:t>Focusing on the bottleneck.</a:t>
            </a:r>
            <a:endParaRPr lang="en-US" dirty="0">
              <a:latin typeface="Optima" charset="0"/>
              <a:ea typeface="Optima" charset="0"/>
              <a:cs typeface="Optima" charset="0"/>
            </a:endParaRPr>
          </a:p>
        </p:txBody>
      </p:sp>
    </p:spTree>
    <p:extLst>
      <p:ext uri="{BB962C8B-B14F-4D97-AF65-F5344CB8AC3E}">
        <p14:creationId xmlns:p14="http://schemas.microsoft.com/office/powerpoint/2010/main" val="6661035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4655" y="304800"/>
            <a:ext cx="5584946" cy="930684"/>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Quality Automation</a:t>
            </a:r>
            <a:endParaRPr lang="en-AU" sz="4800" cap="none" noProof="0" dirty="0">
              <a:latin typeface="Optima"/>
              <a:cs typeface="Optima"/>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58" t="38712" r="23407" b="12852"/>
          <a:stretch/>
        </p:blipFill>
        <p:spPr bwMode="auto">
          <a:xfrm>
            <a:off x="0" y="16002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93978" y="1243568"/>
            <a:ext cx="7031669" cy="369332"/>
          </a:xfrm>
          <a:prstGeom prst="rect">
            <a:avLst/>
          </a:prstGeom>
          <a:noFill/>
        </p:spPr>
        <p:txBody>
          <a:bodyPr wrap="none" rtlCol="0">
            <a:spAutoFit/>
          </a:bodyPr>
          <a:lstStyle/>
          <a:p>
            <a:r>
              <a:rPr lang="en-US" dirty="0">
                <a:latin typeface="Optima" charset="0"/>
                <a:ea typeface="Optima" charset="0"/>
                <a:cs typeface="Optima" charset="0"/>
              </a:rPr>
              <a:t>F</a:t>
            </a:r>
            <a:r>
              <a:rPr lang="en-US" dirty="0" smtClean="0">
                <a:latin typeface="Optima" charset="0"/>
                <a:ea typeface="Optima" charset="0"/>
                <a:cs typeface="Optima" charset="0"/>
              </a:rPr>
              <a:t>latten cost of change, decentralize ownership and refactor tech debt.</a:t>
            </a:r>
            <a:endParaRPr lang="en-US" dirty="0">
              <a:latin typeface="Optima" charset="0"/>
              <a:ea typeface="Optima" charset="0"/>
              <a:cs typeface="Optima" charset="0"/>
            </a:endParaRPr>
          </a:p>
        </p:txBody>
      </p:sp>
    </p:spTree>
    <p:extLst>
      <p:ext uri="{BB962C8B-B14F-4D97-AF65-F5344CB8AC3E}">
        <p14:creationId xmlns:p14="http://schemas.microsoft.com/office/powerpoint/2010/main" val="71142568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REATE REPORT A4">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KPMG Theme">
      <a:majorFont>
        <a:latin typeface="Arial"/>
        <a:ea typeface=""/>
        <a:cs typeface=""/>
      </a:majorFont>
      <a:minorFont>
        <a:latin typeface="Arial"/>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smtClean="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extLst>
    <a:ext uri="{05A4C25C-085E-4340-85A3-A5531E510DB2}">
      <thm15:themeFamily xmlns:thm15="http://schemas.microsoft.com/office/thememl/2012/main" name="KPMG Report Standard Template.potx" id="{A590A56A-B9A2-4388-BC66-4C11068BA15D}" vid="{2819B47E-EC1A-4A20-89AF-085FF34B33CE}"/>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132895</TotalTime>
  <Words>2068</Words>
  <Application>Microsoft Macintosh PowerPoint</Application>
  <PresentationFormat>On-screen Show (4:3)</PresentationFormat>
  <Paragraphs>299</Paragraphs>
  <Slides>31</Slides>
  <Notes>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31</vt:i4>
      </vt:variant>
    </vt:vector>
  </HeadingPairs>
  <TitlesOfParts>
    <vt:vector size="40" baseType="lpstr">
      <vt:lpstr>Calibri</vt:lpstr>
      <vt:lpstr>Century Gothic</vt:lpstr>
      <vt:lpstr>Optima</vt:lpstr>
      <vt:lpstr>Palatino Linotype</vt:lpstr>
      <vt:lpstr>Times New Roman</vt:lpstr>
      <vt:lpstr>Arial</vt:lpstr>
      <vt:lpstr>CREATE REPORT A4</vt:lpstr>
      <vt:lpstr>Vapor Trail</vt:lpstr>
      <vt:lpstr>Office Theme</vt:lpstr>
      <vt:lpstr>  Agility and Coordination</vt:lpstr>
      <vt:lpstr>Without Coordination,  Agility risks chaos</vt:lpstr>
      <vt:lpstr>Without Agility,  Coordination risks bureaucracy</vt:lpstr>
      <vt:lpstr>Coordination and Agility together  empower self-organizing teams  to drive self-optimizing value streams.  </vt:lpstr>
      <vt:lpstr>  What kind of Coordination?</vt:lpstr>
      <vt:lpstr>Breadth-First Product Management</vt:lpstr>
      <vt:lpstr>Triple-Loop Learning</vt:lpstr>
      <vt:lpstr>Throughput Accounting</vt:lpstr>
      <vt:lpstr>  Quality Automation</vt:lpstr>
      <vt:lpstr>How do we get there?</vt:lpstr>
      <vt:lpstr>We prove the pudding iteratively</vt:lpstr>
      <vt:lpstr>Understanding The Journey</vt:lpstr>
      <vt:lpstr>Systematic Improvement</vt:lpstr>
      <vt:lpstr>Example Coordination Kanban</vt:lpstr>
      <vt:lpstr>XSCALE Course Outlines</vt:lpstr>
      <vt:lpstr>PowerPoint Presentation</vt:lpstr>
      <vt:lpstr>PowerPoint Presentation</vt:lpstr>
      <vt:lpstr>Exponential Product Management Course Summary</vt:lpstr>
      <vt:lpstr>XPM Course Summary (continued)</vt:lpstr>
      <vt:lpstr>PowerPoint Presentation</vt:lpstr>
      <vt:lpstr>PowerPoint Presentation</vt:lpstr>
      <vt:lpstr>Exponential DevOps Course Summary</vt:lpstr>
      <vt:lpstr>XDevOps Course Summary Continued</vt:lpstr>
      <vt:lpstr>PowerPoint Presentation</vt:lpstr>
      <vt:lpstr>PowerPoint Presentation</vt:lpstr>
      <vt:lpstr>Exponential Business Agility Course Summary</vt:lpstr>
      <vt:lpstr>XBA Course Summary (continued)</vt:lpstr>
      <vt:lpstr>PowerPoint Presentation</vt:lpstr>
      <vt:lpstr>PowerPoint Presentation</vt:lpstr>
      <vt:lpstr>Exponential Agile Practices Course Summary</vt:lpstr>
      <vt:lpstr>  Agility and Rigor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Merel</dc:creator>
  <cp:lastModifiedBy>Peter Merel</cp:lastModifiedBy>
  <cp:revision>1229</cp:revision>
  <cp:lastPrinted>2017-03-30T03:07:49Z</cp:lastPrinted>
  <dcterms:created xsi:type="dcterms:W3CDTF">2015-04-16T07:30:58Z</dcterms:created>
  <dcterms:modified xsi:type="dcterms:W3CDTF">2017-04-17T22:02:40Z</dcterms:modified>
</cp:coreProperties>
</file>